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Garamond Bold" panose="02020804030307010803" pitchFamily="18" charset="0"/>
      <p:regular r:id="rId9"/>
      <p:bold r:id="rId10"/>
    </p:embeddedFont>
    <p:embeddedFont>
      <p:font typeface="Times New Roman Bold" panose="02020803070505020304" pitchFamily="18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02.10.2025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3017221"/>
            <a:ext cx="7269779" cy="7269779"/>
          </a:xfrm>
          <a:custGeom>
            <a:avLst/>
            <a:gdLst/>
            <a:ahLst/>
            <a:cxnLst/>
            <a:rect l="l" t="t" r="r" b="b"/>
            <a:pathLst>
              <a:path w="7269779" h="7269779">
                <a:moveTo>
                  <a:pt x="0" y="0"/>
                </a:moveTo>
                <a:lnTo>
                  <a:pt x="7269779" y="0"/>
                </a:lnTo>
                <a:lnTo>
                  <a:pt x="7269779" y="7269779"/>
                </a:lnTo>
                <a:lnTo>
                  <a:pt x="0" y="7269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3744002" y="6140315"/>
            <a:ext cx="3515298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7074538" y="3619739"/>
            <a:ext cx="10184762" cy="1935240"/>
            <a:chOff x="0" y="0"/>
            <a:chExt cx="13579683" cy="25803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79683" cy="2580320"/>
            </a:xfrm>
            <a:custGeom>
              <a:avLst/>
              <a:gdLst/>
              <a:ahLst/>
              <a:cxnLst/>
              <a:rect l="l" t="t" r="r" b="b"/>
              <a:pathLst>
                <a:path w="13579683" h="2580320">
                  <a:moveTo>
                    <a:pt x="0" y="0"/>
                  </a:moveTo>
                  <a:lnTo>
                    <a:pt x="13579683" y="0"/>
                  </a:lnTo>
                  <a:lnTo>
                    <a:pt x="13579683" y="2580320"/>
                  </a:lnTo>
                  <a:lnTo>
                    <a:pt x="0" y="25803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61925"/>
              <a:ext cx="13579683" cy="241839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8640"/>
                </a:lnSpc>
              </a:pPr>
              <a:r>
                <a:rPr lang="en-US" sz="9000" b="1" spc="150">
                  <a:solidFill>
                    <a:srgbClr val="00000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Jaarrede 2025–2026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12626" y="313481"/>
            <a:ext cx="1432148" cy="1430438"/>
            <a:chOff x="0" y="0"/>
            <a:chExt cx="1221324" cy="1219866"/>
          </a:xfrm>
        </p:grpSpPr>
        <p:sp>
          <p:nvSpPr>
            <p:cNvPr id="8" name="Freeform 8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2" b="-2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9372601" y="5469253"/>
            <a:ext cx="7886700" cy="624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36"/>
              </a:lnSpc>
              <a:spcBef>
                <a:spcPct val="0"/>
              </a:spcBef>
            </a:pPr>
            <a:r>
              <a:rPr lang="en-US" sz="4000" b="1" spc="8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Openbaar</a:t>
            </a:r>
            <a:r>
              <a:rPr lang="en-US" sz="4000" b="1" spc="8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4000" b="1" spc="8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Ministerie</a:t>
            </a:r>
            <a:r>
              <a:rPr lang="en-US" sz="4000" b="1" spc="8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Suriname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825791" y="9639512"/>
            <a:ext cx="7104624" cy="386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2"/>
              </a:lnSpc>
              <a:spcBef>
                <a:spcPct val="0"/>
              </a:spcBef>
            </a:pPr>
            <a:r>
              <a:rPr lang="en-US" sz="2165" b="1" spc="49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Procureur-Generaal mr. G. Paragsingh – 3 oktober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05060" y="0"/>
            <a:ext cx="4987812" cy="4987812"/>
          </a:xfrm>
          <a:custGeom>
            <a:avLst/>
            <a:gdLst/>
            <a:ahLst/>
            <a:cxnLst/>
            <a:rect l="l" t="t" r="r" b="b"/>
            <a:pathLst>
              <a:path w="4987812" h="4987812">
                <a:moveTo>
                  <a:pt x="0" y="0"/>
                </a:moveTo>
                <a:lnTo>
                  <a:pt x="4987812" y="0"/>
                </a:lnTo>
                <a:lnTo>
                  <a:pt x="4987812" y="4987812"/>
                </a:lnTo>
                <a:lnTo>
                  <a:pt x="0" y="49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815340" y="3147060"/>
            <a:ext cx="3353044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91540" y="1338198"/>
            <a:ext cx="14667548" cy="1630388"/>
            <a:chOff x="0" y="0"/>
            <a:chExt cx="19556730" cy="21738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56730" cy="2173850"/>
            </a:xfrm>
            <a:custGeom>
              <a:avLst/>
              <a:gdLst/>
              <a:ahLst/>
              <a:cxnLst/>
              <a:rect l="l" t="t" r="r" b="b"/>
              <a:pathLst>
                <a:path w="19556730" h="2173850">
                  <a:moveTo>
                    <a:pt x="0" y="0"/>
                  </a:moveTo>
                  <a:lnTo>
                    <a:pt x="19556730" y="0"/>
                  </a:lnTo>
                  <a:lnTo>
                    <a:pt x="19556730" y="2173850"/>
                  </a:lnTo>
                  <a:lnTo>
                    <a:pt x="0" y="2173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33350"/>
              <a:ext cx="19556730" cy="204050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336"/>
                </a:lnSpc>
              </a:pPr>
              <a:r>
                <a:rPr lang="en-US" sz="6600" b="1" spc="15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Inleiding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1540" y="3889058"/>
            <a:ext cx="13357860" cy="4169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Opening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zittingsjaar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2025–2026</a:t>
            </a: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Terugblik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uitdagingen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lessen van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vorig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jaar</a:t>
            </a:r>
            <a:endParaRPr lang="en-US"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Vooruitblik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op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nieuwe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prioriteiten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koers</a:t>
            </a:r>
            <a:endParaRPr lang="en-US"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Dank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waardering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voor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collega’s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ketenpartners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samenleving</a:t>
            </a:r>
            <a:endParaRPr lang="en-US"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8632" lvl="1" indent="-244316" algn="l">
              <a:lnSpc>
                <a:spcPts val="4860"/>
              </a:lnSpc>
              <a:buFont typeface="Arial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Belang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een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sterke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rechtsstaat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fundament</a:t>
            </a:r>
          </a:p>
          <a:p>
            <a:pPr marL="488632" lvl="1" indent="-244316" algn="l">
              <a:lnSpc>
                <a:spcPts val="2916"/>
              </a:lnSpc>
            </a:pPr>
            <a:endParaRPr lang="en-US" sz="4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12626" y="313481"/>
            <a:ext cx="1432148" cy="1430438"/>
            <a:chOff x="0" y="0"/>
            <a:chExt cx="1221324" cy="1219866"/>
          </a:xfrm>
        </p:grpSpPr>
        <p:sp>
          <p:nvSpPr>
            <p:cNvPr id="9" name="Freeform 9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305060" y="0"/>
            <a:ext cx="4987812" cy="4987812"/>
          </a:xfrm>
          <a:custGeom>
            <a:avLst/>
            <a:gdLst/>
            <a:ahLst/>
            <a:cxnLst/>
            <a:rect l="l" t="t" r="r" b="b"/>
            <a:pathLst>
              <a:path w="4987812" h="4987812">
                <a:moveTo>
                  <a:pt x="0" y="0"/>
                </a:moveTo>
                <a:lnTo>
                  <a:pt x="4987812" y="0"/>
                </a:lnTo>
                <a:lnTo>
                  <a:pt x="4987812" y="4987812"/>
                </a:lnTo>
                <a:lnTo>
                  <a:pt x="0" y="49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815340" y="3147060"/>
            <a:ext cx="3444320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91540" y="1818921"/>
            <a:ext cx="14667548" cy="1328139"/>
            <a:chOff x="0" y="0"/>
            <a:chExt cx="19556730" cy="17708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56730" cy="1770852"/>
            </a:xfrm>
            <a:custGeom>
              <a:avLst/>
              <a:gdLst/>
              <a:ahLst/>
              <a:cxnLst/>
              <a:rect l="l" t="t" r="r" b="b"/>
              <a:pathLst>
                <a:path w="19556730" h="1770852">
                  <a:moveTo>
                    <a:pt x="0" y="0"/>
                  </a:moveTo>
                  <a:lnTo>
                    <a:pt x="19556730" y="0"/>
                  </a:lnTo>
                  <a:lnTo>
                    <a:pt x="19556730" y="1770852"/>
                  </a:lnTo>
                  <a:lnTo>
                    <a:pt x="0" y="1770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33350"/>
              <a:ext cx="19556730" cy="163750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336"/>
                </a:lnSpc>
              </a:pPr>
              <a:r>
                <a:rPr lang="en-US" sz="6600" b="1" spc="15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Gerealiseerde beleidsdoelen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1540" y="3408178"/>
            <a:ext cx="13967460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Organisatie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beleidsontwikkeling</a:t>
            </a: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Personeel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HRM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Strafrechtelijke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vernieuwingen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projecten</a:t>
            </a: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Gespecialiseerde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Desks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Educatie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&amp;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trainingen</a:t>
            </a: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Werkoverleg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samenwerking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partners)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Nieuwe</a:t>
            </a: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richtlijnen</a:t>
            </a: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1" indent="-217170" algn="l">
              <a:lnSpc>
                <a:spcPts val="3456"/>
              </a:lnSpc>
            </a:pP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4340" lvl="1" indent="-217170" algn="l">
              <a:lnSpc>
                <a:spcPts val="2592"/>
              </a:lnSpc>
            </a:pPr>
            <a:endParaRPr lang="en-US" sz="4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312626" y="417193"/>
            <a:ext cx="1432148" cy="1430438"/>
            <a:chOff x="0" y="0"/>
            <a:chExt cx="1221324" cy="1219866"/>
          </a:xfrm>
        </p:grpSpPr>
        <p:sp>
          <p:nvSpPr>
            <p:cNvPr id="9" name="Freeform 9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52780" y="5453672"/>
            <a:ext cx="3382439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0" y="6091258"/>
            <a:ext cx="4197779" cy="4197779"/>
          </a:xfrm>
          <a:custGeom>
            <a:avLst/>
            <a:gdLst/>
            <a:ahLst/>
            <a:cxnLst/>
            <a:rect l="l" t="t" r="r" b="b"/>
            <a:pathLst>
              <a:path w="4197779" h="4197779">
                <a:moveTo>
                  <a:pt x="0" y="0"/>
                </a:moveTo>
                <a:lnTo>
                  <a:pt x="4197779" y="0"/>
                </a:lnTo>
                <a:lnTo>
                  <a:pt x="4197779" y="4197779"/>
                </a:lnTo>
                <a:lnTo>
                  <a:pt x="0" y="4197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48690" y="1451255"/>
            <a:ext cx="22143720" cy="3915826"/>
            <a:chOff x="0" y="0"/>
            <a:chExt cx="29524960" cy="5221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747480" cy="1925913"/>
            </a:xfrm>
            <a:custGeom>
              <a:avLst/>
              <a:gdLst/>
              <a:ahLst/>
              <a:cxnLst/>
              <a:rect l="l" t="t" r="r" b="b"/>
              <a:pathLst>
                <a:path w="21747480" h="1925913">
                  <a:moveTo>
                    <a:pt x="0" y="0"/>
                  </a:moveTo>
                  <a:lnTo>
                    <a:pt x="21747480" y="0"/>
                  </a:lnTo>
                  <a:lnTo>
                    <a:pt x="21747480" y="1925913"/>
                  </a:lnTo>
                  <a:lnTo>
                    <a:pt x="0" y="19259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777480" y="3428541"/>
              <a:ext cx="21747480" cy="1792564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336"/>
                </a:lnSpc>
              </a:pPr>
              <a:r>
                <a:rPr lang="en-US" sz="6600" b="1" spc="150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Hoogtepunten</a:t>
              </a:r>
              <a:endParaRPr lang="en-US" sz="6600" b="1" spc="150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266488" y="3254712"/>
            <a:ext cx="9755026" cy="5673092"/>
          </a:xfrm>
          <a:custGeom>
            <a:avLst/>
            <a:gdLst/>
            <a:ahLst/>
            <a:cxnLst/>
            <a:rect l="l" t="t" r="r" b="b"/>
            <a:pathLst>
              <a:path w="13006701" h="7564122">
                <a:moveTo>
                  <a:pt x="0" y="0"/>
                </a:moveTo>
                <a:lnTo>
                  <a:pt x="13006701" y="0"/>
                </a:lnTo>
                <a:lnTo>
                  <a:pt x="13006701" y="7564122"/>
                </a:lnTo>
                <a:lnTo>
                  <a:pt x="0" y="756412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12626" y="313481"/>
            <a:ext cx="1432148" cy="1430438"/>
            <a:chOff x="0" y="0"/>
            <a:chExt cx="1221324" cy="1219866"/>
          </a:xfrm>
        </p:grpSpPr>
        <p:sp>
          <p:nvSpPr>
            <p:cNvPr id="11" name="Freeform 11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9376" y="90237"/>
            <a:ext cx="1432148" cy="1430438"/>
            <a:chOff x="0" y="0"/>
            <a:chExt cx="1221324" cy="1219866"/>
          </a:xfrm>
        </p:grpSpPr>
        <p:sp>
          <p:nvSpPr>
            <p:cNvPr id="3" name="Freeform 3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2" b="-2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" y="2626665"/>
            <a:ext cx="7660335" cy="7660335"/>
          </a:xfrm>
          <a:custGeom>
            <a:avLst/>
            <a:gdLst/>
            <a:ahLst/>
            <a:cxnLst/>
            <a:rect l="l" t="t" r="r" b="b"/>
            <a:pathLst>
              <a:path w="7660335" h="7660335">
                <a:moveTo>
                  <a:pt x="0" y="0"/>
                </a:moveTo>
                <a:lnTo>
                  <a:pt x="7660336" y="0"/>
                </a:lnTo>
                <a:lnTo>
                  <a:pt x="7660336" y="7660335"/>
                </a:lnTo>
                <a:lnTo>
                  <a:pt x="0" y="76603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7855089" y="4080554"/>
            <a:ext cx="3353255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7660337" y="2389152"/>
            <a:ext cx="8229600" cy="1529910"/>
            <a:chOff x="0" y="0"/>
            <a:chExt cx="10972800" cy="2039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72800" cy="2039880"/>
            </a:xfrm>
            <a:custGeom>
              <a:avLst/>
              <a:gdLst/>
              <a:ahLst/>
              <a:cxnLst/>
              <a:rect l="l" t="t" r="r" b="b"/>
              <a:pathLst>
                <a:path w="10972800" h="2039880">
                  <a:moveTo>
                    <a:pt x="0" y="0"/>
                  </a:moveTo>
                  <a:lnTo>
                    <a:pt x="10972800" y="0"/>
                  </a:lnTo>
                  <a:lnTo>
                    <a:pt x="10972800" y="2039880"/>
                  </a:lnTo>
                  <a:lnTo>
                    <a:pt x="0" y="203988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133350"/>
              <a:ext cx="10972800" cy="1906530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6336"/>
                </a:lnSpc>
              </a:pPr>
              <a:r>
                <a:rPr lang="en-US" sz="6600" b="1" spc="11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Dieptepunten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81035" y="0"/>
            <a:ext cx="6506965" cy="6506965"/>
          </a:xfrm>
          <a:custGeom>
            <a:avLst/>
            <a:gdLst/>
            <a:ahLst/>
            <a:cxnLst/>
            <a:rect l="l" t="t" r="r" b="b"/>
            <a:pathLst>
              <a:path w="6506965" h="6506965">
                <a:moveTo>
                  <a:pt x="0" y="0"/>
                </a:moveTo>
                <a:lnTo>
                  <a:pt x="6506965" y="0"/>
                </a:lnTo>
                <a:lnTo>
                  <a:pt x="6506965" y="6506965"/>
                </a:lnTo>
                <a:lnTo>
                  <a:pt x="0" y="6506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44815" y="4938154"/>
            <a:ext cx="14014315" cy="2341604"/>
            <a:chOff x="0" y="0"/>
            <a:chExt cx="18685754" cy="31221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85754" cy="3122138"/>
            </a:xfrm>
            <a:custGeom>
              <a:avLst/>
              <a:gdLst/>
              <a:ahLst/>
              <a:cxnLst/>
              <a:rect l="l" t="t" r="r" b="b"/>
              <a:pathLst>
                <a:path w="18685754" h="3122138">
                  <a:moveTo>
                    <a:pt x="0" y="0"/>
                  </a:moveTo>
                  <a:lnTo>
                    <a:pt x="18685754" y="0"/>
                  </a:lnTo>
                  <a:lnTo>
                    <a:pt x="18685754" y="3122138"/>
                  </a:lnTo>
                  <a:lnTo>
                    <a:pt x="0" y="312213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8685754" cy="3141188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7920"/>
                </a:lnSpc>
              </a:pPr>
              <a:r>
                <a:rPr lang="en-US" sz="6600" b="1" spc="165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Beleidsvoornemens</a:t>
              </a:r>
              <a:r>
                <a:rPr lang="en-US" sz="6600" b="1" spc="165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 </a:t>
              </a:r>
              <a:r>
                <a:rPr lang="en-US" sz="6600" b="1" spc="165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zittingsjaar</a:t>
              </a:r>
              <a:r>
                <a:rPr lang="en-US" sz="6600" b="1" spc="165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 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1" spc="165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2025-2026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1037167" y="3707709"/>
            <a:ext cx="10743869" cy="4802494"/>
          </a:xfrm>
          <a:custGeom>
            <a:avLst/>
            <a:gdLst/>
            <a:ahLst/>
            <a:cxnLst/>
            <a:rect l="l" t="t" r="r" b="b"/>
            <a:pathLst>
              <a:path w="14325158" h="6403325">
                <a:moveTo>
                  <a:pt x="0" y="0"/>
                </a:moveTo>
                <a:lnTo>
                  <a:pt x="14325158" y="0"/>
                </a:lnTo>
                <a:lnTo>
                  <a:pt x="14325158" y="6403325"/>
                </a:lnTo>
                <a:lnTo>
                  <a:pt x="0" y="640332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sp>
        <p:nvSpPr>
          <p:cNvPr id="9" name="AutoShape 9"/>
          <p:cNvSpPr/>
          <p:nvPr/>
        </p:nvSpPr>
        <p:spPr>
          <a:xfrm>
            <a:off x="1744815" y="7429500"/>
            <a:ext cx="3444320" cy="0"/>
          </a:xfrm>
          <a:prstGeom prst="line">
            <a:avLst/>
          </a:prstGeom>
          <a:ln w="76200" cap="rnd">
            <a:solidFill>
              <a:srgbClr val="7CA65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312626" y="313481"/>
            <a:ext cx="1432148" cy="1430438"/>
            <a:chOff x="0" y="0"/>
            <a:chExt cx="1221324" cy="1219866"/>
          </a:xfrm>
        </p:grpSpPr>
        <p:sp>
          <p:nvSpPr>
            <p:cNvPr id="11" name="Freeform 11" descr="A logo with scales and sword  AI-generated content may be incorrect."/>
            <p:cNvSpPr/>
            <p:nvPr/>
          </p:nvSpPr>
          <p:spPr>
            <a:xfrm>
              <a:off x="0" y="0"/>
              <a:ext cx="1221359" cy="1219835"/>
            </a:xfrm>
            <a:custGeom>
              <a:avLst/>
              <a:gdLst/>
              <a:ahLst/>
              <a:cxnLst/>
              <a:rect l="l" t="t" r="r" b="b"/>
              <a:pathLst>
                <a:path w="1221359" h="1219835">
                  <a:moveTo>
                    <a:pt x="0" y="0"/>
                  </a:moveTo>
                  <a:lnTo>
                    <a:pt x="1221359" y="0"/>
                  </a:lnTo>
                  <a:lnTo>
                    <a:pt x="1221359" y="1219835"/>
                  </a:lnTo>
                  <a:lnTo>
                    <a:pt x="0" y="12198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</Words>
  <Application>Microsoft Office PowerPoint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Garamond Bold</vt:lpstr>
      <vt:lpstr>Times New Roman</vt:lpstr>
      <vt:lpstr>Times New Roman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Jaarrede 2025-2026.pptx</dc:title>
  <cp:lastModifiedBy>Dustin</cp:lastModifiedBy>
  <cp:revision>2</cp:revision>
  <dcterms:created xsi:type="dcterms:W3CDTF">2006-08-16T00:00:00Z</dcterms:created>
  <dcterms:modified xsi:type="dcterms:W3CDTF">2025-10-02T17:12:50Z</dcterms:modified>
  <dc:identifier>DAG0p7Xfjs0</dc:identifier>
</cp:coreProperties>
</file>