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7"/>
  </p:notesMasterIdLst>
  <p:sldIdLst>
    <p:sldId id="256" r:id="rId2"/>
    <p:sldId id="257" r:id="rId3"/>
    <p:sldId id="278" r:id="rId4"/>
    <p:sldId id="273" r:id="rId5"/>
    <p:sldId id="264" r:id="rId6"/>
    <p:sldId id="276" r:id="rId7"/>
    <p:sldId id="267" r:id="rId8"/>
    <p:sldId id="269" r:id="rId9"/>
    <p:sldId id="272" r:id="rId10"/>
    <p:sldId id="263" r:id="rId11"/>
    <p:sldId id="259" r:id="rId12"/>
    <p:sldId id="258" r:id="rId13"/>
    <p:sldId id="260" r:id="rId14"/>
    <p:sldId id="261" r:id="rId15"/>
    <p:sldId id="274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077F07E-096D-EC35-BDE3-FAA68B07C1E7}" v="204" dt="2025-10-02T16:39:07.55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85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B2A6F7-A4EF-4977-8EC4-6DA89A94DB6D}" type="datetimeFigureOut">
              <a:rPr lang="en-US" smtClean="0"/>
              <a:t>03-Oct-25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A20188-9ACC-45D4-8ECF-5C86A91D01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76115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BA20188-9ACC-45D4-8ECF-5C86A91D01C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52531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BA20188-9ACC-45D4-8ECF-5C86A91D01C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85190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-6843" y="3887812"/>
            <a:ext cx="12195668" cy="457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5488" y="2166364"/>
            <a:ext cx="11247120" cy="1739347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0000"/>
              </a:lnSpc>
              <a:defRPr sz="6000" spc="150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47472" y="3913632"/>
            <a:ext cx="11506200" cy="457200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A837D-F623-4CAC-8955-3BFB2CB8C226}" type="datetimeFigureOut">
              <a:rPr lang="en-US" smtClean="0"/>
              <a:t>03-Oct-25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8F145-B1C3-44B6-851A-A403D1E464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519235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A837D-F623-4CAC-8955-3BFB2CB8C226}" type="datetimeFigureOut">
              <a:rPr lang="en-US" smtClean="0"/>
              <a:t>03-Oct-25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8F145-B1C3-44B6-851A-A403D1E464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37299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019312" y="0"/>
            <a:ext cx="27432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0624" y="274638"/>
            <a:ext cx="2402380" cy="58975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199" y="274638"/>
            <a:ext cx="7973291" cy="5897562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422854"/>
            <a:ext cx="2743196" cy="365125"/>
          </a:xfrm>
        </p:spPr>
        <p:txBody>
          <a:bodyPr/>
          <a:lstStyle/>
          <a:p>
            <a:fld id="{518A837D-F623-4CAC-8955-3BFB2CB8C226}" type="datetimeFigureOut">
              <a:rPr lang="en-US" smtClean="0"/>
              <a:t>03-Oct-25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776135" y="6422854"/>
            <a:ext cx="4279669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3048" y="6422854"/>
            <a:ext cx="879759" cy="365125"/>
          </a:xfrm>
        </p:spPr>
        <p:txBody>
          <a:bodyPr/>
          <a:lstStyle/>
          <a:p>
            <a:fld id="{8968F145-B1C3-44B6-851A-A403D1E464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1841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A837D-F623-4CAC-8955-3BFB2CB8C226}" type="datetimeFigureOut">
              <a:rPr lang="en-US" smtClean="0"/>
              <a:t>03-Oct-25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8F145-B1C3-44B6-851A-A403D1E464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96118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-6843" y="3887812"/>
            <a:ext cx="12195668" cy="457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5488" y="2167128"/>
            <a:ext cx="11247120" cy="1737360"/>
          </a:xfrm>
        </p:spPr>
        <p:txBody>
          <a:bodyPr anchor="ctr">
            <a:noAutofit/>
          </a:bodyPr>
          <a:lstStyle>
            <a:lvl1pPr algn="ctr">
              <a:lnSpc>
                <a:spcPct val="80000"/>
              </a:lnSpc>
              <a:defRPr sz="6000" b="0" spc="150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7472" y="3913212"/>
            <a:ext cx="11503152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18A837D-F623-4CAC-8955-3BFB2CB8C226}" type="datetimeFigureOut">
              <a:rPr lang="en-US" smtClean="0"/>
              <a:t>03-Oct-25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968F145-B1C3-44B6-851A-A403D1E464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424743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05344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30391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A837D-F623-4CAC-8955-3BFB2CB8C226}" type="datetimeFigureOut">
              <a:rPr lang="en-US" smtClean="0"/>
              <a:t>03-Oct-25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8F145-B1C3-44B6-851A-A403D1E464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69525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7008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07008" y="2656566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31230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31230" y="2656564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A837D-F623-4CAC-8955-3BFB2CB8C226}" type="datetimeFigureOut">
              <a:rPr lang="en-US" smtClean="0"/>
              <a:t>03-Oct-25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8F145-B1C3-44B6-851A-A403D1E464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76283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A837D-F623-4CAC-8955-3BFB2CB8C226}" type="datetimeFigureOut">
              <a:rPr lang="en-US" smtClean="0"/>
              <a:t>03-Oct-25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8F145-B1C3-44B6-851A-A403D1E464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10474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A837D-F623-4CAC-8955-3BFB2CB8C226}" type="datetimeFigureOut">
              <a:rPr lang="en-US" smtClean="0"/>
              <a:t>03-Oct-25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8F145-B1C3-44B6-851A-A403D1E464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16141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7008" y="2120054"/>
            <a:ext cx="6126480" cy="4114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89023" y="2147486"/>
            <a:ext cx="3200400" cy="3432319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A837D-F623-4CAC-8955-3BFB2CB8C226}" type="datetimeFigureOut">
              <a:rPr lang="en-US" smtClean="0"/>
              <a:t>03-Oct-25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8F145-B1C3-44B6-851A-A403D1E464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10761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0160" y="2211494"/>
            <a:ext cx="6126480" cy="3931920"/>
          </a:xfrm>
          <a:solidFill>
            <a:schemeClr val="tx2">
              <a:lumMod val="60000"/>
              <a:lumOff val="40000"/>
            </a:schemeClr>
          </a:solidFill>
        </p:spPr>
        <p:txBody>
          <a:bodyPr tIns="365760" anchor="t"/>
          <a:lstStyle>
            <a:lvl1pPr marL="0" indent="0" algn="ctr">
              <a:buNone/>
              <a:defRPr sz="320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90688" y="2150621"/>
            <a:ext cx="3200400" cy="3429000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A837D-F623-4CAC-8955-3BFB2CB8C226}" type="datetimeFigureOut">
              <a:rPr lang="en-US" smtClean="0"/>
              <a:t>03-Oct-25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8F145-B1C3-44B6-851A-A403D1E464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0550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83" y="176109"/>
            <a:ext cx="12188952" cy="16459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02919" y="284176"/>
            <a:ext cx="9784080" cy="15087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2919" y="2011680"/>
            <a:ext cx="9784080" cy="42062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02266" y="6422854"/>
            <a:ext cx="3000894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fld id="{518A837D-F623-4CAC-8955-3BFB2CB8C226}" type="datetimeFigureOut">
              <a:rPr lang="en-US" smtClean="0"/>
              <a:t>03-Oct-25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96471" y="6422854"/>
            <a:ext cx="50444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58927" y="6422854"/>
            <a:ext cx="946264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 b="0">
                <a:solidFill>
                  <a:schemeClr val="tx1"/>
                </a:solidFill>
              </a:defRPr>
            </a:lvl1pPr>
          </a:lstStyle>
          <a:p>
            <a:fld id="{8968F145-B1C3-44B6-851A-A403D1E464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273674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000" kern="1200" cap="all" baseline="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tx1"/>
        </a:buClr>
        <a:buFont typeface="Wingdings" pitchFamily="2" charset="2"/>
        <a:buChar char="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6400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8686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2846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718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29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8062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5000" b="1"/>
              <a:t>Opening </a:t>
            </a:r>
            <a:r>
              <a:rPr lang="en-US" sz="5000" b="1" err="1"/>
              <a:t>zittingsjaar</a:t>
            </a:r>
            <a:r>
              <a:rPr lang="en-US" sz="5000" b="1"/>
              <a:t> 2024-2025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8067" y="3913632"/>
            <a:ext cx="11506200" cy="457200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z="1500" dirty="0"/>
              <a:t>Deken: </a:t>
            </a:r>
            <a:r>
              <a:rPr lang="en-US" sz="1500" err="1"/>
              <a:t>mr.</a:t>
            </a:r>
            <a:r>
              <a:rPr lang="en-US" sz="1500" dirty="0"/>
              <a:t> Elleson Fraenk</a:t>
            </a:r>
          </a:p>
          <a:p>
            <a:r>
              <a:rPr lang="en-US" sz="1500" dirty="0"/>
              <a:t>Datum: 03 </a:t>
            </a:r>
            <a:r>
              <a:rPr lang="en-US" sz="1500" dirty="0" err="1"/>
              <a:t>oktober</a:t>
            </a:r>
            <a:r>
              <a:rPr lang="en-US" sz="1500" dirty="0"/>
              <a:t> 2025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70410" y="494319"/>
            <a:ext cx="3158002" cy="12741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17420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829B5251-0CDF-4977-9565-C3914108C6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3887812"/>
            <a:ext cx="12188952" cy="457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7F4F2EC-D18D-4FE3-80C8-D1C65CF7BD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2059012"/>
            <a:ext cx="12188952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0379519-919F-4E04-8F31-AF4C66A79D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19690" y="2049864"/>
            <a:ext cx="6072309" cy="2331217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F9318C8-962C-C60C-EE05-A0A25D6C8D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49950" y="2059012"/>
            <a:ext cx="5418961" cy="2221586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lnSpc>
                <a:spcPct val="80000"/>
              </a:lnSpc>
            </a:pPr>
            <a:r>
              <a:rPr lang="en-US" sz="2800" spc="150" err="1"/>
              <a:t>Leeftijd</a:t>
            </a:r>
            <a:r>
              <a:rPr lang="en-US" sz="2800" spc="150"/>
              <a:t> in percentage </a:t>
            </a:r>
            <a:r>
              <a:rPr lang="en-US" sz="2800" spc="150" err="1"/>
              <a:t>uitgedrukt</a:t>
            </a:r>
            <a:r>
              <a:rPr lang="en-US" sz="2800" spc="150"/>
              <a:t> van </a:t>
            </a:r>
            <a:r>
              <a:rPr lang="en-US" sz="2800" spc="150" err="1"/>
              <a:t>degenen</a:t>
            </a:r>
            <a:r>
              <a:rPr lang="en-US" sz="2800" spc="150"/>
              <a:t> die </a:t>
            </a:r>
            <a:r>
              <a:rPr lang="en-US" sz="2800" spc="150" err="1"/>
              <a:t>dat</a:t>
            </a:r>
            <a:r>
              <a:rPr lang="en-US" sz="2800" spc="150"/>
              <a:t> </a:t>
            </a:r>
            <a:r>
              <a:rPr lang="en-US" sz="2800" spc="150" err="1"/>
              <a:t>hebben</a:t>
            </a:r>
            <a:r>
              <a:rPr lang="en-US" sz="2800" spc="150"/>
              <a:t> </a:t>
            </a:r>
            <a:r>
              <a:rPr lang="en-US" sz="2800" spc="150" err="1"/>
              <a:t>ingevuld</a:t>
            </a:r>
            <a:endParaRPr lang="en-US" sz="2800" spc="15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4FC639C-60E6-4632-9C88-79E0049D2D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6125497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1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7EA71D9F-0494-E790-2097-AF6125FF28B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18024557"/>
              </p:ext>
            </p:extLst>
          </p:nvPr>
        </p:nvGraphicFramePr>
        <p:xfrm>
          <a:off x="0" y="0"/>
          <a:ext cx="6071628" cy="6874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46800">
                  <a:extLst>
                    <a:ext uri="{9D8B030D-6E8A-4147-A177-3AD203B41FA5}">
                      <a16:colId xmlns:a16="http://schemas.microsoft.com/office/drawing/2014/main" val="2337140779"/>
                    </a:ext>
                  </a:extLst>
                </a:gridCol>
                <a:gridCol w="2624828">
                  <a:extLst>
                    <a:ext uri="{9D8B030D-6E8A-4147-A177-3AD203B41FA5}">
                      <a16:colId xmlns:a16="http://schemas.microsoft.com/office/drawing/2014/main" val="715128236"/>
                    </a:ext>
                  </a:extLst>
                </a:gridCol>
              </a:tblGrid>
              <a:tr h="859305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3100" b="0" dirty="0">
                          <a:solidFill>
                            <a:schemeClr val="bg1"/>
                          </a:solidFill>
                        </a:rPr>
                        <a:t>20-29</a:t>
                      </a:r>
                    </a:p>
                  </a:txBody>
                  <a:tcPr marL="157618" marR="157618" marT="78809" marB="78809">
                    <a:lnL w="12700">
                      <a:solidFill>
                        <a:schemeClr val="tx1"/>
                      </a:solidFill>
                    </a:lnL>
                    <a:lnB w="12700">
                      <a:solidFill>
                        <a:schemeClr val="tx1"/>
                      </a:solidFill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3100" b="0" dirty="0">
                          <a:solidFill>
                            <a:schemeClr val="bg1"/>
                          </a:solidFill>
                        </a:rPr>
                        <a:t>3%</a:t>
                      </a:r>
                    </a:p>
                  </a:txBody>
                  <a:tcPr marL="157618" marR="157618" marT="78809" marB="78809">
                    <a:lnB w="12700">
                      <a:solidFill>
                        <a:schemeClr val="tx1"/>
                      </a:solidFill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16189155"/>
                  </a:ext>
                </a:extLst>
              </a:tr>
              <a:tr h="859305">
                <a:tc>
                  <a:txBody>
                    <a:bodyPr/>
                    <a:lstStyle/>
                    <a:p>
                      <a:r>
                        <a:rPr lang="en-US" sz="3100" b="0" dirty="0">
                          <a:solidFill>
                            <a:schemeClr val="bg1"/>
                          </a:solidFill>
                        </a:rPr>
                        <a:t>30-39</a:t>
                      </a:r>
                    </a:p>
                  </a:txBody>
                  <a:tcPr marL="157618" marR="157618" marT="78809" marB="788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100" b="0" dirty="0">
                          <a:solidFill>
                            <a:schemeClr val="bg1"/>
                          </a:solidFill>
                        </a:rPr>
                        <a:t>17%</a:t>
                      </a:r>
                    </a:p>
                  </a:txBody>
                  <a:tcPr marL="157618" marR="157618" marT="78809" marB="78809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8155832"/>
                  </a:ext>
                </a:extLst>
              </a:tr>
              <a:tr h="859305">
                <a:tc>
                  <a:txBody>
                    <a:bodyPr/>
                    <a:lstStyle/>
                    <a:p>
                      <a:r>
                        <a:rPr lang="en-US" sz="3100" dirty="0">
                          <a:solidFill>
                            <a:schemeClr val="bg1"/>
                          </a:solidFill>
                        </a:rPr>
                        <a:t>40-49</a:t>
                      </a:r>
                    </a:p>
                  </a:txBody>
                  <a:tcPr marL="157618" marR="157618" marT="78809" marB="788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100" dirty="0">
                          <a:solidFill>
                            <a:schemeClr val="bg1"/>
                          </a:solidFill>
                        </a:rPr>
                        <a:t>16%</a:t>
                      </a:r>
                    </a:p>
                  </a:txBody>
                  <a:tcPr marL="157618" marR="157618" marT="78809" marB="78809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66586999"/>
                  </a:ext>
                </a:extLst>
              </a:tr>
              <a:tr h="859305">
                <a:tc>
                  <a:txBody>
                    <a:bodyPr/>
                    <a:lstStyle/>
                    <a:p>
                      <a:r>
                        <a:rPr lang="en-US" sz="3100" dirty="0">
                          <a:solidFill>
                            <a:schemeClr val="bg1"/>
                          </a:solidFill>
                        </a:rPr>
                        <a:t>50-59</a:t>
                      </a:r>
                    </a:p>
                  </a:txBody>
                  <a:tcPr marL="157618" marR="157618" marT="78809" marB="78809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100" dirty="0">
                          <a:solidFill>
                            <a:schemeClr val="bg1"/>
                          </a:solidFill>
                        </a:rPr>
                        <a:t>22%</a:t>
                      </a:r>
                    </a:p>
                  </a:txBody>
                  <a:tcPr marL="157618" marR="157618" marT="78809" marB="78809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4320095"/>
                  </a:ext>
                </a:extLst>
              </a:tr>
              <a:tr h="859305">
                <a:tc>
                  <a:txBody>
                    <a:bodyPr/>
                    <a:lstStyle/>
                    <a:p>
                      <a:r>
                        <a:rPr lang="en-US" sz="3100" dirty="0">
                          <a:solidFill>
                            <a:schemeClr val="bg1"/>
                          </a:solidFill>
                        </a:rPr>
                        <a:t>60-69</a:t>
                      </a:r>
                    </a:p>
                  </a:txBody>
                  <a:tcPr marL="157618" marR="157618" marT="78809" marB="78809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100" dirty="0">
                          <a:solidFill>
                            <a:schemeClr val="bg1"/>
                          </a:solidFill>
                        </a:rPr>
                        <a:t>6%</a:t>
                      </a:r>
                    </a:p>
                  </a:txBody>
                  <a:tcPr marL="157618" marR="157618" marT="78809" marB="78809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14465957"/>
                  </a:ext>
                </a:extLst>
              </a:tr>
              <a:tr h="859305">
                <a:tc>
                  <a:txBody>
                    <a:bodyPr/>
                    <a:lstStyle/>
                    <a:p>
                      <a:r>
                        <a:rPr lang="en-US" sz="3100" dirty="0">
                          <a:solidFill>
                            <a:schemeClr val="bg1"/>
                          </a:solidFill>
                        </a:rPr>
                        <a:t>70-79</a:t>
                      </a:r>
                    </a:p>
                  </a:txBody>
                  <a:tcPr marL="157618" marR="157618" marT="78809" marB="78809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100" dirty="0">
                          <a:solidFill>
                            <a:schemeClr val="bg1"/>
                          </a:solidFill>
                        </a:rPr>
                        <a:t>6%</a:t>
                      </a:r>
                    </a:p>
                  </a:txBody>
                  <a:tcPr marL="157618" marR="157618" marT="78809" marB="78809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984769"/>
                  </a:ext>
                </a:extLst>
              </a:tr>
              <a:tr h="859305">
                <a:tc>
                  <a:txBody>
                    <a:bodyPr/>
                    <a:lstStyle/>
                    <a:p>
                      <a:r>
                        <a:rPr lang="en-US" sz="3100" dirty="0">
                          <a:solidFill>
                            <a:schemeClr val="bg1"/>
                          </a:solidFill>
                        </a:rPr>
                        <a:t>80-90</a:t>
                      </a:r>
                    </a:p>
                  </a:txBody>
                  <a:tcPr marL="157618" marR="157618" marT="78809" marB="78809"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100" dirty="0">
                          <a:solidFill>
                            <a:schemeClr val="bg1"/>
                          </a:solidFill>
                        </a:rPr>
                        <a:t>0%</a:t>
                      </a:r>
                    </a:p>
                  </a:txBody>
                  <a:tcPr marL="157618" marR="157618" marT="78809" marB="78809"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17771965"/>
                  </a:ext>
                </a:extLst>
              </a:tr>
              <a:tr h="859305">
                <a:tc>
                  <a:txBody>
                    <a:bodyPr/>
                    <a:lstStyle/>
                    <a:p>
                      <a:r>
                        <a:rPr lang="en-US" sz="3600" b="1" i="1" dirty="0">
                          <a:solidFill>
                            <a:schemeClr val="tx1"/>
                          </a:solidFill>
                        </a:rPr>
                        <a:t>Grand Total</a:t>
                      </a:r>
                    </a:p>
                  </a:txBody>
                  <a:tcPr marL="157618" marR="157618" marT="78809" marB="78809"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600" b="1" i="1" dirty="0">
                          <a:solidFill>
                            <a:schemeClr val="tx1"/>
                          </a:solidFill>
                        </a:rPr>
                        <a:t>100.00%</a:t>
                      </a:r>
                    </a:p>
                  </a:txBody>
                  <a:tcPr marL="157618" marR="157618" marT="78809" marB="78809"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69931599"/>
                  </a:ext>
                </a:extLst>
              </a:tr>
            </a:tbl>
          </a:graphicData>
        </a:graphic>
      </p:graphicFrame>
      <p:pic>
        <p:nvPicPr>
          <p:cNvPr id="5" name="Picture 4">
            <a:extLst>
              <a:ext uri="{FF2B5EF4-FFF2-40B4-BE49-F238E27FC236}">
                <a16:creationId xmlns:a16="http://schemas.microsoft.com/office/drawing/2014/main" id="{B9F24185-7A76-9C39-5916-36E039C16F9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4591" y="5718717"/>
            <a:ext cx="1779409" cy="717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45275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>
            <a:extLst>
              <a:ext uri="{FF2B5EF4-FFF2-40B4-BE49-F238E27FC236}">
                <a16:creationId xmlns:a16="http://schemas.microsoft.com/office/drawing/2014/main" id="{829B5251-0CDF-4977-9565-C3914108C6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3887812"/>
            <a:ext cx="12188952" cy="457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07F4F2EC-D18D-4FE3-80C8-D1C65CF7BD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2059012"/>
            <a:ext cx="12188952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8CF11163-004A-409C-B8AD-72643E194C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34550" y="2049864"/>
            <a:ext cx="4657449" cy="2331217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4FB69FB-E06A-0F8D-4DAB-9D14C75FFD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65806" y="2194560"/>
            <a:ext cx="4001729" cy="2055893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lnSpc>
                <a:spcPct val="80000"/>
              </a:lnSpc>
            </a:pPr>
            <a:r>
              <a:rPr lang="en-US" sz="3200" spc="150" err="1"/>
              <a:t>Verdeling</a:t>
            </a:r>
            <a:r>
              <a:rPr lang="en-US" sz="3200" spc="150"/>
              <a:t> </a:t>
            </a:r>
            <a:r>
              <a:rPr lang="en-US" sz="3200" spc="150" err="1"/>
              <a:t>naar</a:t>
            </a:r>
            <a:r>
              <a:rPr lang="en-US" sz="3200" spc="150"/>
              <a:t> </a:t>
            </a:r>
            <a:r>
              <a:rPr lang="en-US" sz="3200" spc="150" err="1"/>
              <a:t>geslacht</a:t>
            </a:r>
            <a:endParaRPr lang="en-US" sz="3200" spc="150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857542D1-8E0C-43FA-B897-7510601D5C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7540358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1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72737A7-003C-E39C-7510-9DF08EFFD2A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4591" y="5718717"/>
            <a:ext cx="1779409" cy="717947"/>
          </a:xfrm>
          <a:prstGeom prst="rect">
            <a:avLst/>
          </a:prstGeom>
        </p:spPr>
      </p:pic>
      <p:graphicFrame>
        <p:nvGraphicFramePr>
          <p:cNvPr id="14" name="Tijdelijke aanduiding voor inhoud 13">
            <a:extLst>
              <a:ext uri="{FF2B5EF4-FFF2-40B4-BE49-F238E27FC236}">
                <a16:creationId xmlns:a16="http://schemas.microsoft.com/office/drawing/2014/main" id="{9F80D61F-F300-6B14-A813-22D1190A42D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96358754"/>
              </p:ext>
            </p:extLst>
          </p:nvPr>
        </p:nvGraphicFramePr>
        <p:xfrm>
          <a:off x="1203325" y="2011363"/>
          <a:ext cx="5779480" cy="136955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89740">
                  <a:extLst>
                    <a:ext uri="{9D8B030D-6E8A-4147-A177-3AD203B41FA5}">
                      <a16:colId xmlns:a16="http://schemas.microsoft.com/office/drawing/2014/main" val="2987150789"/>
                    </a:ext>
                  </a:extLst>
                </a:gridCol>
                <a:gridCol w="2889740">
                  <a:extLst>
                    <a:ext uri="{9D8B030D-6E8A-4147-A177-3AD203B41FA5}">
                      <a16:colId xmlns:a16="http://schemas.microsoft.com/office/drawing/2014/main" val="584643157"/>
                    </a:ext>
                  </a:extLst>
                </a:gridCol>
              </a:tblGrid>
              <a:tr h="684779">
                <a:tc>
                  <a:txBody>
                    <a:bodyPr/>
                    <a:lstStyle/>
                    <a:p>
                      <a:r>
                        <a:rPr lang="nl-NL" dirty="0"/>
                        <a:t>Man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Vrouw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80969164"/>
                  </a:ext>
                </a:extLst>
              </a:tr>
              <a:tr h="684779">
                <a:tc>
                  <a:txBody>
                    <a:bodyPr/>
                    <a:lstStyle/>
                    <a:p>
                      <a:r>
                        <a:rPr lang="nl-NL" dirty="0"/>
                        <a:t>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46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200831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9100064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829B5251-0CDF-4977-9565-C3914108C6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3887812"/>
            <a:ext cx="12188952" cy="457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7F4F2EC-D18D-4FE3-80C8-D1C65CF7BD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2059012"/>
            <a:ext cx="12188952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CF11163-004A-409C-B8AD-72643E194C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34550" y="2049864"/>
            <a:ext cx="4657449" cy="2331217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254B31B-2336-275B-D7C3-A2946D3815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65806" y="2194560"/>
            <a:ext cx="4001729" cy="2055893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lnSpc>
                <a:spcPct val="80000"/>
              </a:lnSpc>
            </a:pPr>
            <a:r>
              <a:rPr lang="en-US" sz="3700" spc="150"/>
              <a:t>VERDELING NAAR CIVIEL – EN STRAFRECHT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857542D1-8E0C-43FA-B897-7510601D5C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7540358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1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0D2CCC7-AA63-D19B-0910-238919BFA50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4591" y="5718717"/>
            <a:ext cx="1779409" cy="717947"/>
          </a:xfrm>
          <a:prstGeom prst="rect">
            <a:avLst/>
          </a:prstGeom>
        </p:spPr>
      </p:pic>
      <p:sp>
        <p:nvSpPr>
          <p:cNvPr id="5" name="Rectangle 14">
            <a:extLst>
              <a:ext uri="{FF2B5EF4-FFF2-40B4-BE49-F238E27FC236}">
                <a16:creationId xmlns:a16="http://schemas.microsoft.com/office/drawing/2014/main" id="{E9B8E744-07E5-F706-BB25-7B6F8D8862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3773" y="143773"/>
            <a:ext cx="7540358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1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 descr="A white background with black text&#10;&#10;AI-generated content may be incorrect.">
            <a:extLst>
              <a:ext uri="{FF2B5EF4-FFF2-40B4-BE49-F238E27FC236}">
                <a16:creationId xmlns:a16="http://schemas.microsoft.com/office/drawing/2014/main" id="{ED71D816-AF03-291F-D177-19A4674830E1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364" t="25912" r="265" b="-365"/>
          <a:stretch>
            <a:fillRect/>
          </a:stretch>
        </p:blipFill>
        <p:spPr>
          <a:xfrm>
            <a:off x="79379" y="2333022"/>
            <a:ext cx="7382784" cy="21913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857031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43">
            <a:extLst>
              <a:ext uri="{FF2B5EF4-FFF2-40B4-BE49-F238E27FC236}">
                <a16:creationId xmlns:a16="http://schemas.microsoft.com/office/drawing/2014/main" id="{829B5251-0CDF-4977-9565-C3914108C6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3887812"/>
            <a:ext cx="12188952" cy="457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07F4F2EC-D18D-4FE3-80C8-D1C65CF7BD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2059012"/>
            <a:ext cx="12188952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8CF11163-004A-409C-B8AD-72643E194C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34550" y="2049864"/>
            <a:ext cx="4657449" cy="2331217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41E25A0-9055-1F9F-764A-217E60E62B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65806" y="2194560"/>
            <a:ext cx="4001729" cy="2055893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lnSpc>
                <a:spcPct val="80000"/>
              </a:lnSpc>
            </a:pPr>
            <a:r>
              <a:rPr lang="en-US" sz="3000" spc="150"/>
              <a:t>kantoorgrootte</a:t>
            </a: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857542D1-8E0C-43FA-B897-7510601D5C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7540358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1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E0FBA66-758C-0C44-642B-D0177DAC89E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4591" y="5718717"/>
            <a:ext cx="1779409" cy="717947"/>
          </a:xfrm>
          <a:prstGeom prst="rect">
            <a:avLst/>
          </a:prstGeom>
        </p:spPr>
      </p:pic>
      <p:pic>
        <p:nvPicPr>
          <p:cNvPr id="7" name="Content Placeholder 6" descr="A white background with black and white clouds&#10;&#10;AI-generated content may be incorrect.">
            <a:extLst>
              <a:ext uri="{FF2B5EF4-FFF2-40B4-BE49-F238E27FC236}">
                <a16:creationId xmlns:a16="http://schemas.microsoft.com/office/drawing/2014/main" id="{197FFCA8-2619-5C28-6F6B-49AE257A86E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rcRect l="3763" r="4645" b="-451"/>
          <a:stretch>
            <a:fillRect/>
          </a:stretch>
        </p:blipFill>
        <p:spPr>
          <a:xfrm>
            <a:off x="113729" y="2608173"/>
            <a:ext cx="7319528" cy="24015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650363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829B5251-0CDF-4977-9565-C3914108C6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3887812"/>
            <a:ext cx="12188952" cy="457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07F4F2EC-D18D-4FE3-80C8-D1C65CF7BD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2059012"/>
            <a:ext cx="12188952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8CF11163-004A-409C-B8AD-72643E194C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34550" y="2049864"/>
            <a:ext cx="4657449" cy="2331217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E29028F-515A-4D82-776E-11DCFD1C79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65806" y="2194560"/>
            <a:ext cx="4001729" cy="2055893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lnSpc>
                <a:spcPct val="80000"/>
              </a:lnSpc>
            </a:pPr>
            <a:r>
              <a:rPr lang="en-US" sz="4800" spc="150"/>
              <a:t>Kosteloze bijstand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57542D1-8E0C-43FA-B897-7510601D5C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7540358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1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CAFBC2C-6114-5F3C-9F07-35EF8BC6875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4591" y="5718717"/>
            <a:ext cx="1779409" cy="717947"/>
          </a:xfrm>
          <a:prstGeom prst="rect">
            <a:avLst/>
          </a:prstGeom>
        </p:spPr>
      </p:pic>
      <p:pic>
        <p:nvPicPr>
          <p:cNvPr id="6" name="Content Placeholder 5" descr="A white background with black text&#10;&#10;AI-generated content may be incorrect.">
            <a:extLst>
              <a:ext uri="{FF2B5EF4-FFF2-40B4-BE49-F238E27FC236}">
                <a16:creationId xmlns:a16="http://schemas.microsoft.com/office/drawing/2014/main" id="{03166D15-FF3F-B1F3-5549-D0143909248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-2986" y="2418210"/>
            <a:ext cx="8181975" cy="1933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116551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829B5251-0CDF-4977-9565-C3914108C6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3887812"/>
            <a:ext cx="12188952" cy="457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07F4F2EC-D18D-4FE3-80C8-D1C65CF7BD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2059012"/>
            <a:ext cx="12188952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8CF11163-004A-409C-B8AD-72643E194C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34550" y="2049864"/>
            <a:ext cx="4657449" cy="2331217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E29028F-515A-4D82-776E-11DCFD1C79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65806" y="2194560"/>
            <a:ext cx="4001729" cy="2055893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lnSpc>
                <a:spcPct val="80000"/>
              </a:lnSpc>
            </a:pPr>
            <a:r>
              <a:rPr lang="en-US" sz="4800" spc="150" dirty="0"/>
              <a:t>Aantal </a:t>
            </a:r>
            <a:r>
              <a:rPr lang="en-US" sz="4800" spc="150" dirty="0" err="1"/>
              <a:t>cursussen</a:t>
            </a:r>
            <a:r>
              <a:rPr lang="en-US" sz="4800" spc="150" dirty="0"/>
              <a:t> </a:t>
            </a:r>
            <a:r>
              <a:rPr lang="en-US" sz="4800" spc="150" dirty="0" err="1"/>
              <a:t>gevolgd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57542D1-8E0C-43FA-B897-7510601D5C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7540358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1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CAFBC2C-6114-5F3C-9F07-35EF8BC6875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4591" y="5718717"/>
            <a:ext cx="1779409" cy="717947"/>
          </a:xfrm>
          <a:prstGeom prst="rect">
            <a:avLst/>
          </a:prstGeom>
        </p:spPr>
      </p:pic>
      <p:pic>
        <p:nvPicPr>
          <p:cNvPr id="7" name="Content Placeholder 6" descr="A white background with black and white clouds&#10;&#10;AI-generated content may be incorrect.">
            <a:extLst>
              <a:ext uri="{FF2B5EF4-FFF2-40B4-BE49-F238E27FC236}">
                <a16:creationId xmlns:a16="http://schemas.microsoft.com/office/drawing/2014/main" id="{EC881C2D-0B0A-E058-CC8E-13BC6DA5F8E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rcRect l="29" r="5099"/>
          <a:stretch>
            <a:fillRect/>
          </a:stretch>
        </p:blipFill>
        <p:spPr>
          <a:xfrm>
            <a:off x="3048" y="2440747"/>
            <a:ext cx="8045319" cy="1942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69057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/>
              <a:t>OVERZICHT </a:t>
            </a:r>
            <a:r>
              <a:rPr lang="en-US" b="1" err="1"/>
              <a:t>presentatie</a:t>
            </a:r>
            <a:endParaRPr lang="en-US" b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2500" dirty="0" err="1"/>
              <a:t>Activiteiten</a:t>
            </a:r>
            <a:r>
              <a:rPr lang="en-US" sz="2500" dirty="0"/>
              <a:t> </a:t>
            </a:r>
            <a:endParaRPr lang="nl-NL" sz="2500" dirty="0"/>
          </a:p>
          <a:p>
            <a:pPr>
              <a:buClr>
                <a:srgbClr val="FFFFFF"/>
              </a:buClr>
              <a:buFont typeface="Wingdings" panose="05000000000000000000" pitchFamily="2" charset="2"/>
              <a:buChar char="Ø"/>
            </a:pPr>
            <a:r>
              <a:rPr lang="en-US" sz="2500" dirty="0" err="1"/>
              <a:t>Advocatenopleiding</a:t>
            </a:r>
            <a:endParaRPr lang="en-US" sz="2500" dirty="0"/>
          </a:p>
          <a:p>
            <a:pPr>
              <a:buClr>
                <a:srgbClr val="FFFFFF"/>
              </a:buClr>
              <a:buFont typeface="Wingdings" panose="05000000000000000000" pitchFamily="2" charset="2"/>
              <a:buChar char="Ø"/>
            </a:pPr>
            <a:r>
              <a:rPr lang="en-US" sz="2500" dirty="0" err="1"/>
              <a:t>Strafzaken</a:t>
            </a:r>
            <a:endParaRPr lang="en-US" sz="2500" dirty="0"/>
          </a:p>
          <a:p>
            <a:pPr>
              <a:buClr>
                <a:srgbClr val="FFFFFF"/>
              </a:buClr>
              <a:buFont typeface="Wingdings" panose="05000000000000000000" pitchFamily="2" charset="2"/>
              <a:buChar char="Ø"/>
            </a:pPr>
            <a:r>
              <a:rPr lang="en-US" sz="2500" dirty="0" err="1"/>
              <a:t>Werkgroepen</a:t>
            </a:r>
            <a:r>
              <a:rPr lang="en-US" sz="2500" dirty="0"/>
              <a:t>/</a:t>
            </a:r>
            <a:r>
              <a:rPr lang="en-US" sz="2500" dirty="0" err="1"/>
              <a:t>commissies</a:t>
            </a:r>
            <a:endParaRPr lang="en-US" sz="2500" dirty="0"/>
          </a:p>
          <a:p>
            <a:pPr>
              <a:buClr>
                <a:srgbClr val="FFFFFF"/>
              </a:buClr>
              <a:buFont typeface="Wingdings" panose="05000000000000000000" pitchFamily="2" charset="2"/>
              <a:buChar char="Ø"/>
            </a:pPr>
            <a:r>
              <a:rPr lang="en-US" sz="2500" dirty="0" err="1"/>
              <a:t>Voortzetting</a:t>
            </a:r>
            <a:r>
              <a:rPr lang="en-US" sz="2500" dirty="0"/>
              <a:t> </a:t>
            </a:r>
            <a:r>
              <a:rPr lang="en-US" sz="2500" dirty="0" err="1"/>
              <a:t>activiteiten</a:t>
            </a:r>
            <a:endParaRPr lang="en-US" sz="2500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sz="2500" dirty="0" err="1"/>
              <a:t>Statistieken</a:t>
            </a:r>
            <a:endParaRPr lang="en-US" sz="2500" dirty="0"/>
          </a:p>
          <a:p>
            <a:pPr>
              <a:buClr>
                <a:srgbClr val="FFFFFF"/>
              </a:buClr>
              <a:buFont typeface="Wingdings" panose="05000000000000000000" pitchFamily="2" charset="2"/>
              <a:buChar char="Ø"/>
            </a:pPr>
            <a:endParaRPr lang="en-US" sz="20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B52D72C-FFF8-4178-B72C-1A27214C5A5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4591" y="5718717"/>
            <a:ext cx="1779409" cy="717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37194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7DD798-57F8-3496-DA2A-35E590CAE0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A8CD83-B8B8-996A-F3D5-CCFC7EDC5E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ACTIVITEITEN 2024 - 2025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83F31F-F0EE-8B3D-6A66-000CB69CFE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02919" y="2011680"/>
            <a:ext cx="9784080" cy="4703752"/>
          </a:xfrm>
        </p:spPr>
        <p:txBody>
          <a:bodyPr vert="horz" lIns="91440" tIns="45720" rIns="91440" bIns="45720" rtlCol="0" anchor="t">
            <a:normAutofit fontScale="92500" lnSpcReduction="20000"/>
          </a:bodyPr>
          <a:lstStyle/>
          <a:p>
            <a:pPr>
              <a:buClr>
                <a:srgbClr val="FFFFFF"/>
              </a:buClr>
              <a:buFont typeface="Wingdings,Sans-Serif" panose="05000000000000000000" pitchFamily="2" charset="2"/>
              <a:buChar char="Ø"/>
            </a:pPr>
            <a:r>
              <a:rPr lang="en-US" dirty="0" err="1">
                <a:solidFill>
                  <a:srgbClr val="FFFFFF"/>
                </a:solidFill>
                <a:cs typeface="Segoe UI"/>
              </a:rPr>
              <a:t>Overdrachtsvergadering</a:t>
            </a:r>
            <a:r>
              <a:rPr lang="en-US" dirty="0">
                <a:solidFill>
                  <a:srgbClr val="FFFFFF"/>
                </a:solidFill>
                <a:cs typeface="Segoe UI"/>
              </a:rPr>
              <a:t> Raad van </a:t>
            </a:r>
            <a:r>
              <a:rPr lang="en-US" dirty="0" err="1">
                <a:solidFill>
                  <a:srgbClr val="FFFFFF"/>
                </a:solidFill>
                <a:cs typeface="Segoe UI"/>
              </a:rPr>
              <a:t>Bestuur</a:t>
            </a:r>
            <a:endParaRPr lang="en-US" dirty="0">
              <a:solidFill>
                <a:srgbClr val="FFFFFF"/>
              </a:solidFill>
              <a:cs typeface="Segoe UI"/>
            </a:endParaRPr>
          </a:p>
          <a:p>
            <a:pPr>
              <a:buClr>
                <a:srgbClr val="FFFFFF"/>
              </a:buClr>
              <a:buFont typeface="Wingdings,Sans-Serif" panose="05000000000000000000" pitchFamily="2" charset="2"/>
              <a:buChar char="Ø"/>
            </a:pPr>
            <a:r>
              <a:rPr lang="en-US" dirty="0">
                <a:solidFill>
                  <a:srgbClr val="FFFFFF"/>
                </a:solidFill>
                <a:cs typeface="Segoe UI"/>
              </a:rPr>
              <a:t>Toga </a:t>
            </a:r>
            <a:r>
              <a:rPr lang="en-US" dirty="0" err="1">
                <a:solidFill>
                  <a:srgbClr val="FFFFFF"/>
                </a:solidFill>
                <a:cs typeface="Segoe UI"/>
              </a:rPr>
              <a:t>dialoog</a:t>
            </a:r>
            <a:r>
              <a:rPr lang="en-US" dirty="0">
                <a:solidFill>
                  <a:srgbClr val="FFFFFF"/>
                </a:solidFill>
                <a:cs typeface="Segoe UI"/>
              </a:rPr>
              <a:t> </a:t>
            </a:r>
            <a:r>
              <a:rPr lang="en-US" dirty="0" err="1">
                <a:solidFill>
                  <a:srgbClr val="FFFFFF"/>
                </a:solidFill>
                <a:cs typeface="Segoe UI"/>
              </a:rPr>
              <a:t>samenwerking</a:t>
            </a:r>
            <a:r>
              <a:rPr lang="en-US" dirty="0">
                <a:solidFill>
                  <a:srgbClr val="FFFFFF"/>
                </a:solidFill>
                <a:cs typeface="Segoe UI"/>
              </a:rPr>
              <a:t> SOVA &amp; </a:t>
            </a:r>
            <a:r>
              <a:rPr lang="en-US" dirty="0" err="1">
                <a:solidFill>
                  <a:srgbClr val="FFFFFF"/>
                </a:solidFill>
                <a:cs typeface="Segoe UI"/>
              </a:rPr>
              <a:t>Rechtsspraak</a:t>
            </a:r>
            <a:r>
              <a:rPr lang="en-US" dirty="0">
                <a:solidFill>
                  <a:srgbClr val="FFFFFF"/>
                </a:solidFill>
                <a:cs typeface="Segoe UI"/>
              </a:rPr>
              <a:t> </a:t>
            </a:r>
          </a:p>
          <a:p>
            <a:pPr>
              <a:buClr>
                <a:srgbClr val="FFFFFF"/>
              </a:buClr>
              <a:buFont typeface="Wingdings,Sans-Serif" panose="05000000000000000000" pitchFamily="2" charset="2"/>
              <a:buChar char="Ø"/>
            </a:pPr>
            <a:r>
              <a:rPr lang="en-US" dirty="0" err="1">
                <a:solidFill>
                  <a:srgbClr val="FFFFFF"/>
                </a:solidFill>
                <a:cs typeface="Segoe UI"/>
              </a:rPr>
              <a:t>Inventarisatie</a:t>
            </a:r>
            <a:r>
              <a:rPr lang="en-US" dirty="0">
                <a:solidFill>
                  <a:srgbClr val="FFFFFF"/>
                </a:solidFill>
                <a:cs typeface="Segoe UI"/>
              </a:rPr>
              <a:t> </a:t>
            </a:r>
            <a:r>
              <a:rPr lang="en-US" dirty="0" err="1">
                <a:solidFill>
                  <a:srgbClr val="FFFFFF"/>
                </a:solidFill>
                <a:cs typeface="Segoe UI"/>
              </a:rPr>
              <a:t>problemen</a:t>
            </a:r>
            <a:r>
              <a:rPr lang="en-US" dirty="0">
                <a:solidFill>
                  <a:srgbClr val="FFFFFF"/>
                </a:solidFill>
                <a:cs typeface="Segoe UI"/>
              </a:rPr>
              <a:t> </a:t>
            </a:r>
            <a:r>
              <a:rPr lang="en-US" dirty="0" err="1">
                <a:solidFill>
                  <a:srgbClr val="FFFFFF"/>
                </a:solidFill>
                <a:cs typeface="Segoe UI"/>
              </a:rPr>
              <a:t>i.v.m</a:t>
            </a:r>
            <a:r>
              <a:rPr lang="en-US" dirty="0">
                <a:solidFill>
                  <a:srgbClr val="FFFFFF"/>
                </a:solidFill>
                <a:cs typeface="Segoe UI"/>
              </a:rPr>
              <a:t>. </a:t>
            </a:r>
            <a:r>
              <a:rPr lang="en-US" dirty="0" err="1">
                <a:solidFill>
                  <a:srgbClr val="FFFFFF"/>
                </a:solidFill>
                <a:cs typeface="Segoe UI"/>
              </a:rPr>
              <a:t>vervallen</a:t>
            </a:r>
            <a:r>
              <a:rPr lang="en-US" dirty="0">
                <a:solidFill>
                  <a:srgbClr val="FFFFFF"/>
                </a:solidFill>
                <a:cs typeface="Segoe UI"/>
              </a:rPr>
              <a:t> Hoger </a:t>
            </a:r>
            <a:r>
              <a:rPr lang="en-US" dirty="0" err="1">
                <a:solidFill>
                  <a:srgbClr val="FFFFFF"/>
                </a:solidFill>
                <a:cs typeface="Segoe UI"/>
              </a:rPr>
              <a:t>Beroep</a:t>
            </a:r>
            <a:endParaRPr lang="en-US" dirty="0">
              <a:solidFill>
                <a:srgbClr val="FFFFFF"/>
              </a:solidFill>
              <a:cs typeface="Segoe UI"/>
            </a:endParaRPr>
          </a:p>
          <a:p>
            <a:pPr>
              <a:buClr>
                <a:srgbClr val="FFFFFF"/>
              </a:buClr>
              <a:buFont typeface="Wingdings,Sans-Serif" panose="05000000000000000000" pitchFamily="2" charset="2"/>
              <a:buChar char="Ø"/>
            </a:pPr>
            <a:r>
              <a:rPr lang="en-US" dirty="0" err="1">
                <a:solidFill>
                  <a:srgbClr val="FFFFFF"/>
                </a:solidFill>
                <a:cs typeface="Segoe UI"/>
              </a:rPr>
              <a:t>Trainingen</a:t>
            </a:r>
            <a:r>
              <a:rPr lang="en-US" dirty="0">
                <a:solidFill>
                  <a:srgbClr val="FFFFFF"/>
                </a:solidFill>
                <a:cs typeface="Segoe UI"/>
              </a:rPr>
              <a:t> Advocaten m.b.t. Nieuw </a:t>
            </a:r>
            <a:r>
              <a:rPr lang="en-US" dirty="0" err="1">
                <a:solidFill>
                  <a:srgbClr val="FFFFFF"/>
                </a:solidFill>
                <a:cs typeface="Segoe UI"/>
              </a:rPr>
              <a:t>Burgerlijk</a:t>
            </a:r>
            <a:r>
              <a:rPr lang="en-US" dirty="0">
                <a:solidFill>
                  <a:srgbClr val="FFFFFF"/>
                </a:solidFill>
                <a:cs typeface="Segoe UI"/>
              </a:rPr>
              <a:t> </a:t>
            </a:r>
            <a:r>
              <a:rPr lang="en-US" dirty="0" err="1">
                <a:solidFill>
                  <a:srgbClr val="FFFFFF"/>
                </a:solidFill>
                <a:cs typeface="Segoe UI"/>
              </a:rPr>
              <a:t>Wetboek</a:t>
            </a:r>
            <a:endParaRPr lang="en-US" dirty="0">
              <a:solidFill>
                <a:srgbClr val="FFFFFF"/>
              </a:solidFill>
              <a:cs typeface="Segoe UI"/>
            </a:endParaRPr>
          </a:p>
          <a:p>
            <a:pPr>
              <a:buClr>
                <a:srgbClr val="FFFFFF"/>
              </a:buClr>
              <a:buFont typeface="Wingdings,Sans-Serif" panose="05000000000000000000" pitchFamily="2" charset="2"/>
              <a:buChar char="Ø"/>
            </a:pPr>
            <a:r>
              <a:rPr lang="en-US" dirty="0" err="1">
                <a:solidFill>
                  <a:srgbClr val="FFFFFF"/>
                </a:solidFill>
                <a:cs typeface="Segoe UI"/>
              </a:rPr>
              <a:t>Beeidiging</a:t>
            </a:r>
            <a:r>
              <a:rPr lang="en-US" dirty="0">
                <a:solidFill>
                  <a:srgbClr val="FFFFFF"/>
                </a:solidFill>
                <a:cs typeface="Segoe UI"/>
              </a:rPr>
              <a:t> Advocaat stagiaires</a:t>
            </a:r>
          </a:p>
          <a:p>
            <a:pPr>
              <a:buClr>
                <a:srgbClr val="FFFFFF"/>
              </a:buClr>
              <a:buFont typeface="Wingdings,Sans-Serif" panose="05000000000000000000" pitchFamily="2" charset="2"/>
              <a:buChar char="Ø"/>
            </a:pPr>
            <a:r>
              <a:rPr lang="en-US" dirty="0" err="1">
                <a:solidFill>
                  <a:srgbClr val="FFFFFF"/>
                </a:solidFill>
                <a:cs typeface="Segoe UI"/>
              </a:rPr>
              <a:t>Kennismaking</a:t>
            </a:r>
            <a:r>
              <a:rPr lang="en-US" dirty="0">
                <a:solidFill>
                  <a:srgbClr val="FFFFFF"/>
                </a:solidFill>
                <a:cs typeface="Segoe UI"/>
              </a:rPr>
              <a:t> </a:t>
            </a:r>
            <a:r>
              <a:rPr lang="en-US" dirty="0" err="1">
                <a:solidFill>
                  <a:srgbClr val="FFFFFF"/>
                </a:solidFill>
                <a:cs typeface="Segoe UI"/>
              </a:rPr>
              <a:t>Openbaar</a:t>
            </a:r>
            <a:r>
              <a:rPr lang="en-US" dirty="0">
                <a:solidFill>
                  <a:srgbClr val="FFFFFF"/>
                </a:solidFill>
                <a:cs typeface="Segoe UI"/>
              </a:rPr>
              <a:t> </a:t>
            </a:r>
            <a:r>
              <a:rPr lang="en-US" dirty="0" err="1">
                <a:solidFill>
                  <a:srgbClr val="FFFFFF"/>
                </a:solidFill>
                <a:cs typeface="Segoe UI"/>
              </a:rPr>
              <a:t>Ministerie</a:t>
            </a:r>
            <a:endParaRPr lang="en-US" dirty="0">
              <a:solidFill>
                <a:srgbClr val="FFFFFF"/>
              </a:solidFill>
              <a:cs typeface="Segoe UI"/>
            </a:endParaRPr>
          </a:p>
          <a:p>
            <a:pPr>
              <a:buClr>
                <a:srgbClr val="FFFFFF"/>
              </a:buClr>
              <a:buFont typeface="Wingdings,Sans-Serif" panose="05000000000000000000" pitchFamily="2" charset="2"/>
              <a:buChar char="Ø"/>
            </a:pPr>
            <a:r>
              <a:rPr lang="en-US" dirty="0" err="1">
                <a:solidFill>
                  <a:srgbClr val="FFFFFF"/>
                </a:solidFill>
                <a:cs typeface="Segoe UI"/>
              </a:rPr>
              <a:t>Kennismaking</a:t>
            </a:r>
            <a:r>
              <a:rPr lang="en-US" dirty="0">
                <a:solidFill>
                  <a:srgbClr val="FFFFFF"/>
                </a:solidFill>
                <a:cs typeface="Segoe UI"/>
              </a:rPr>
              <a:t> President Hof van </a:t>
            </a:r>
            <a:r>
              <a:rPr lang="en-US" dirty="0" err="1">
                <a:solidFill>
                  <a:srgbClr val="FFFFFF"/>
                </a:solidFill>
                <a:cs typeface="Segoe UI"/>
              </a:rPr>
              <a:t>Justitie</a:t>
            </a:r>
            <a:endParaRPr lang="en-US" dirty="0">
              <a:solidFill>
                <a:srgbClr val="FFFFFF"/>
              </a:solidFill>
              <a:cs typeface="Segoe UI"/>
            </a:endParaRPr>
          </a:p>
          <a:p>
            <a:pPr>
              <a:buClr>
                <a:srgbClr val="FFFFFF"/>
              </a:buClr>
              <a:buFont typeface="Wingdings,Sans-Serif" panose="05000000000000000000" pitchFamily="2" charset="2"/>
              <a:buChar char="Ø"/>
            </a:pPr>
            <a:r>
              <a:rPr lang="en-US" dirty="0" err="1">
                <a:solidFill>
                  <a:srgbClr val="FFFFFF"/>
                </a:solidFill>
                <a:cs typeface="Segoe UI"/>
              </a:rPr>
              <a:t>Kennismaking</a:t>
            </a:r>
            <a:r>
              <a:rPr lang="en-US" dirty="0">
                <a:solidFill>
                  <a:srgbClr val="FFFFFF"/>
                </a:solidFill>
                <a:cs typeface="Segoe UI"/>
              </a:rPr>
              <a:t> Min </a:t>
            </a:r>
            <a:r>
              <a:rPr lang="en-US" dirty="0" err="1">
                <a:solidFill>
                  <a:srgbClr val="FFFFFF"/>
                </a:solidFill>
                <a:cs typeface="Segoe UI"/>
              </a:rPr>
              <a:t>JusPol</a:t>
            </a:r>
            <a:endParaRPr lang="en-US" dirty="0">
              <a:solidFill>
                <a:srgbClr val="FFFFFF"/>
              </a:solidFill>
              <a:cs typeface="Segoe UI"/>
            </a:endParaRPr>
          </a:p>
          <a:p>
            <a:pPr>
              <a:buClr>
                <a:srgbClr val="FFFFFF"/>
              </a:buClr>
              <a:buFont typeface="Wingdings,Sans-Serif" panose="05000000000000000000" pitchFamily="2" charset="2"/>
              <a:buChar char="Ø"/>
            </a:pPr>
            <a:r>
              <a:rPr lang="en-US" dirty="0" err="1">
                <a:solidFill>
                  <a:srgbClr val="FFFFFF"/>
                </a:solidFill>
                <a:cs typeface="Segoe UI"/>
              </a:rPr>
              <a:t>Speurtocht</a:t>
            </a:r>
            <a:r>
              <a:rPr lang="en-US" dirty="0">
                <a:solidFill>
                  <a:srgbClr val="FFFFFF"/>
                </a:solidFill>
                <a:cs typeface="Segoe UI"/>
              </a:rPr>
              <a:t> 2025</a:t>
            </a:r>
          </a:p>
          <a:p>
            <a:pPr>
              <a:buClr>
                <a:srgbClr val="FFFFFF"/>
              </a:buClr>
              <a:buFont typeface="Wingdings,Sans-Serif" panose="05000000000000000000" pitchFamily="2" charset="2"/>
              <a:buChar char="Ø"/>
            </a:pPr>
            <a:r>
              <a:rPr lang="en-US" dirty="0">
                <a:solidFill>
                  <a:srgbClr val="FFFFFF"/>
                </a:solidFill>
                <a:cs typeface="Segoe UI"/>
              </a:rPr>
              <a:t>Orde </a:t>
            </a:r>
            <a:r>
              <a:rPr lang="en-US" dirty="0" err="1">
                <a:solidFill>
                  <a:srgbClr val="FFFFFF"/>
                </a:solidFill>
                <a:cs typeface="Segoe UI"/>
              </a:rPr>
              <a:t>vergaderingen</a:t>
            </a:r>
            <a:endParaRPr lang="en-US" dirty="0">
              <a:solidFill>
                <a:srgbClr val="FFFFFF"/>
              </a:solidFill>
              <a:cs typeface="Segoe UI"/>
            </a:endParaRPr>
          </a:p>
          <a:p>
            <a:pPr>
              <a:buClr>
                <a:srgbClr val="FFFFFF"/>
              </a:buClr>
              <a:buFont typeface="Wingdings,Sans-Serif" panose="05000000000000000000" pitchFamily="2" charset="2"/>
              <a:buChar char="Ø"/>
            </a:pPr>
            <a:r>
              <a:rPr lang="en-US" dirty="0" err="1">
                <a:solidFill>
                  <a:srgbClr val="FFFFFF"/>
                </a:solidFill>
                <a:cs typeface="Segoe UI"/>
              </a:rPr>
              <a:t>Deelname</a:t>
            </a:r>
            <a:r>
              <a:rPr lang="en-US" dirty="0">
                <a:solidFill>
                  <a:srgbClr val="FFFFFF"/>
                </a:solidFill>
                <a:cs typeface="Segoe UI"/>
              </a:rPr>
              <a:t> Vice Deken Congress Frans Guyana m.b.t. </a:t>
            </a:r>
            <a:r>
              <a:rPr lang="en-US" dirty="0" err="1">
                <a:solidFill>
                  <a:srgbClr val="FFFFFF"/>
                </a:solidFill>
                <a:cs typeface="Segoe UI"/>
              </a:rPr>
              <a:t>gezamenlijke</a:t>
            </a:r>
            <a:r>
              <a:rPr lang="en-US" dirty="0">
                <a:solidFill>
                  <a:srgbClr val="FFFFFF"/>
                </a:solidFill>
                <a:cs typeface="Segoe UI"/>
              </a:rPr>
              <a:t> </a:t>
            </a:r>
            <a:r>
              <a:rPr lang="en-US" dirty="0" err="1">
                <a:solidFill>
                  <a:srgbClr val="FFFFFF"/>
                </a:solidFill>
                <a:cs typeface="Segoe UI"/>
              </a:rPr>
              <a:t>problemen</a:t>
            </a:r>
            <a:r>
              <a:rPr lang="en-US" dirty="0">
                <a:solidFill>
                  <a:srgbClr val="FFFFFF"/>
                </a:solidFill>
                <a:cs typeface="Segoe UI"/>
              </a:rPr>
              <a:t> Sur – Fr-Guy &amp; </a:t>
            </a:r>
            <a:r>
              <a:rPr lang="en-US" dirty="0" err="1">
                <a:solidFill>
                  <a:srgbClr val="FFFFFF"/>
                </a:solidFill>
                <a:cs typeface="Segoe UI"/>
              </a:rPr>
              <a:t>Brazilie</a:t>
            </a:r>
            <a:endParaRPr lang="en-US" dirty="0">
              <a:solidFill>
                <a:srgbClr val="FFFFFF"/>
              </a:solidFill>
              <a:cs typeface="Segoe UI"/>
            </a:endParaRPr>
          </a:p>
          <a:p>
            <a:pPr marL="0" indent="0">
              <a:buNone/>
            </a:pPr>
            <a:endParaRPr lang="en-US" dirty="0"/>
          </a:p>
          <a:p>
            <a:pPr>
              <a:buFont typeface="Wingdings" panose="05000000000000000000" pitchFamily="2" charset="2"/>
              <a:buChar char="Ø"/>
            </a:pP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26946AA-8E28-51A4-3886-5EDFF8D1F35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4591" y="5718717"/>
            <a:ext cx="1779409" cy="717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4591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 </a:t>
            </a:r>
            <a:r>
              <a:rPr lang="en-US" err="1"/>
              <a:t>Advocatenopleiding</a:t>
            </a:r>
            <a:r>
              <a:rPr lang="en-US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925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3200" dirty="0" err="1"/>
              <a:t>Advocatenopleiding</a:t>
            </a:r>
            <a:r>
              <a:rPr lang="en-US" sz="3200" dirty="0"/>
              <a:t> 2025-2027 </a:t>
            </a:r>
            <a:r>
              <a:rPr lang="en-US" sz="3200" dirty="0" err="1"/>
              <a:t>gestart</a:t>
            </a:r>
            <a:r>
              <a:rPr lang="en-US" sz="3200" dirty="0"/>
              <a:t> met 21 advocaat-stagiaires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3200" dirty="0" err="1"/>
              <a:t>Volgende</a:t>
            </a:r>
            <a:r>
              <a:rPr lang="en-US" sz="3200" dirty="0"/>
              <a:t> </a:t>
            </a:r>
            <a:r>
              <a:rPr lang="en-US" sz="3200" dirty="0" err="1"/>
              <a:t>lichting</a:t>
            </a:r>
            <a:r>
              <a:rPr lang="en-US" sz="3200" dirty="0"/>
              <a:t> begin 2026 van start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3200" dirty="0" err="1"/>
              <a:t>Thans</a:t>
            </a:r>
            <a:r>
              <a:rPr lang="en-US" sz="3200" dirty="0"/>
              <a:t> </a:t>
            </a:r>
            <a:r>
              <a:rPr lang="en-US" sz="3200" dirty="0" err="1"/>
              <a:t>instaptoets</a:t>
            </a:r>
            <a:r>
              <a:rPr lang="en-US" sz="3200" dirty="0"/>
              <a:t> </a:t>
            </a:r>
            <a:r>
              <a:rPr lang="en-US" sz="3200" dirty="0" err="1"/>
              <a:t>voor</a:t>
            </a:r>
            <a:r>
              <a:rPr lang="en-US" sz="3200" dirty="0"/>
              <a:t> </a:t>
            </a:r>
            <a:r>
              <a:rPr lang="en-US" sz="3200" dirty="0" err="1"/>
              <a:t>opleiding</a:t>
            </a:r>
            <a:r>
              <a:rPr lang="en-US" sz="3200" dirty="0"/>
              <a:t> 2026- 2028 al </a:t>
            </a:r>
            <a:r>
              <a:rPr lang="en-US" sz="3200" dirty="0" err="1"/>
              <a:t>afgerond</a:t>
            </a:r>
            <a:endParaRPr lang="en-US" sz="3200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sz="3200" dirty="0" err="1"/>
              <a:t>Advies</a:t>
            </a:r>
            <a:r>
              <a:rPr lang="en-US" sz="3200" dirty="0"/>
              <a:t> </a:t>
            </a:r>
            <a:r>
              <a:rPr lang="en-US" sz="3200" dirty="0" err="1"/>
              <a:t>uitgebracht</a:t>
            </a:r>
            <a:r>
              <a:rPr lang="en-US" sz="3200" dirty="0"/>
              <a:t> voor 3 stagiaires </a:t>
            </a:r>
            <a:r>
              <a:rPr lang="en-US" sz="3200" dirty="0" err="1"/>
              <a:t>welke</a:t>
            </a:r>
            <a:r>
              <a:rPr lang="en-US" sz="3200" dirty="0"/>
              <a:t> </a:t>
            </a:r>
            <a:r>
              <a:rPr lang="en-US" sz="3200" dirty="0" err="1"/>
              <a:t>thans</a:t>
            </a:r>
            <a:r>
              <a:rPr lang="en-US" sz="3200" dirty="0"/>
              <a:t> reeds </a:t>
            </a:r>
            <a:r>
              <a:rPr lang="en-US" sz="3200" dirty="0" err="1"/>
              <a:t>zijn</a:t>
            </a:r>
            <a:r>
              <a:rPr lang="en-US" sz="3200" dirty="0"/>
              <a:t> </a:t>
            </a:r>
            <a:r>
              <a:rPr lang="en-US" sz="3200" dirty="0" err="1"/>
              <a:t>beedigd</a:t>
            </a:r>
            <a:endParaRPr lang="en-US" sz="3200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sz="3200" dirty="0"/>
              <a:t>Advocaat stagiaires </a:t>
            </a:r>
            <a:r>
              <a:rPr lang="en-US" sz="3200" dirty="0" err="1"/>
              <a:t>krijgen</a:t>
            </a:r>
            <a:r>
              <a:rPr lang="en-US" sz="3200" dirty="0"/>
              <a:t> per </a:t>
            </a:r>
            <a:r>
              <a:rPr lang="en-US" sz="3200" dirty="0" err="1"/>
              <a:t>oktober</a:t>
            </a:r>
            <a:r>
              <a:rPr lang="en-US" sz="3200" dirty="0"/>
              <a:t> 2025 </a:t>
            </a:r>
            <a:r>
              <a:rPr lang="en-US" sz="3200" dirty="0" err="1"/>
              <a:t>pasjes</a:t>
            </a:r>
            <a:r>
              <a:rPr lang="en-US" sz="3200" dirty="0"/>
              <a:t> </a:t>
            </a:r>
            <a:r>
              <a:rPr lang="en-US" sz="3200" dirty="0" err="1"/>
              <a:t>ter</a:t>
            </a:r>
            <a:r>
              <a:rPr lang="en-US" sz="3200" dirty="0"/>
              <a:t> </a:t>
            </a:r>
            <a:r>
              <a:rPr lang="en-US" sz="3200" dirty="0" err="1"/>
              <a:t>identificatie</a:t>
            </a:r>
            <a:endParaRPr lang="en-US" sz="3200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sz="3200" dirty="0" err="1"/>
              <a:t>Kennismakingsgesprekken</a:t>
            </a:r>
            <a:r>
              <a:rPr lang="en-US" sz="3200" dirty="0"/>
              <a:t> </a:t>
            </a:r>
            <a:r>
              <a:rPr lang="en-US" sz="3200" dirty="0" err="1"/>
              <a:t>oktober</a:t>
            </a:r>
            <a:r>
              <a:rPr lang="en-US" sz="3200" dirty="0"/>
              <a:t> 2025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7341092-9B93-5112-60D4-B1FEEF5069F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4591" y="5718717"/>
            <a:ext cx="1779409" cy="717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13866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VERSCHILLENDE WERKGROEPEN/ </a:t>
            </a:r>
            <a:r>
              <a:rPr lang="en-US" dirty="0" err="1"/>
              <a:t>commissies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3200" dirty="0"/>
              <a:t>ADVOCATENWET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3200" dirty="0"/>
              <a:t>HERZIENING WETBOEK VAN STRAFVORDERING</a:t>
            </a:r>
          </a:p>
          <a:p>
            <a:pPr>
              <a:buClr>
                <a:srgbClr val="FFFFFF"/>
              </a:buClr>
              <a:buFont typeface="Wingdings" panose="05000000000000000000" pitchFamily="2" charset="2"/>
              <a:buChar char="Ø"/>
            </a:pPr>
            <a:r>
              <a:rPr lang="en-US" sz="3200" dirty="0">
                <a:solidFill>
                  <a:srgbClr val="FFFFFF"/>
                </a:solidFill>
                <a:latin typeface="Corbel" panose="020B0503020204020204"/>
                <a:ea typeface="Calibri Light"/>
                <a:cs typeface="Calibri Light"/>
              </a:rPr>
              <a:t>COMMISSIE EVALUATIE PROCESREGLEMENT</a:t>
            </a:r>
          </a:p>
          <a:p>
            <a:pPr>
              <a:buClr>
                <a:srgbClr val="FFFFFF"/>
              </a:buClr>
              <a:buFont typeface="Wingdings" panose="05000000000000000000" pitchFamily="2" charset="2"/>
              <a:buChar char="Ø"/>
            </a:pPr>
            <a:r>
              <a:rPr lang="en-US" sz="3200" dirty="0">
                <a:solidFill>
                  <a:srgbClr val="FFFFFF"/>
                </a:solidFill>
                <a:latin typeface="Corbel" panose="020B0503020204020204"/>
                <a:ea typeface="Calibri Light"/>
                <a:cs typeface="Calibri Light"/>
              </a:rPr>
              <a:t>COMMISSIE TOELATING BUITENLANDSE ADVOCATEN</a:t>
            </a:r>
          </a:p>
          <a:p>
            <a:pPr>
              <a:buClr>
                <a:srgbClr val="FFFFFF"/>
              </a:buClr>
              <a:buFont typeface="Wingdings" panose="05000000000000000000" pitchFamily="2" charset="2"/>
              <a:buChar char="Ø"/>
            </a:pPr>
            <a:r>
              <a:rPr lang="en-US" sz="3200" dirty="0">
                <a:solidFill>
                  <a:srgbClr val="FFFFFF"/>
                </a:solidFill>
                <a:latin typeface="Corbel" panose="020B0503020204020204"/>
                <a:ea typeface="Calibri Light"/>
                <a:cs typeface="Calibri Light"/>
              </a:rPr>
              <a:t>COMMISSIES NIEUW BURGERLIJK WETBOEK </a:t>
            </a:r>
          </a:p>
          <a:p>
            <a:pPr>
              <a:buClr>
                <a:srgbClr val="FFFFFF"/>
              </a:buClr>
              <a:buFont typeface="Wingdings" panose="05000000000000000000" pitchFamily="2" charset="2"/>
              <a:buChar char="Ø"/>
            </a:pPr>
            <a:r>
              <a:rPr lang="en-US" sz="3200" dirty="0">
                <a:solidFill>
                  <a:srgbClr val="FFFFFF"/>
                </a:solidFill>
                <a:latin typeface="Corbel" panose="020B0503020204020204"/>
                <a:ea typeface="Calibri Light"/>
                <a:cs typeface="Calibri Light"/>
              </a:rPr>
              <a:t>COMMISSIE 3e INSTANTIE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F4C6BB4-DF34-718B-7ECE-89416317D2F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4591" y="5718717"/>
            <a:ext cx="1779409" cy="717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99987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F57BA02-A43C-53F5-EDF3-DCF268CBDA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BLIK OP DE TOEKOMST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F870256-6A79-F3F2-AF81-09BAF335DF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>
              <a:buClr>
                <a:srgbClr val="FFFFFF"/>
              </a:buClr>
              <a:buFont typeface="Wingdings,Sans-Serif" panose="05000000000000000000" pitchFamily="2" charset="2"/>
              <a:buChar char="Ø"/>
            </a:pPr>
            <a:r>
              <a:rPr lang="en-US" dirty="0" err="1">
                <a:solidFill>
                  <a:srgbClr val="FFFFFF"/>
                </a:solidFill>
                <a:cs typeface="Segoe UI"/>
              </a:rPr>
              <a:t>Kennismakingsgesprekken</a:t>
            </a:r>
            <a:r>
              <a:rPr lang="en-US" dirty="0">
                <a:solidFill>
                  <a:srgbClr val="FFFFFF"/>
                </a:solidFill>
                <a:cs typeface="Segoe UI"/>
              </a:rPr>
              <a:t> Advocaat stagiaires</a:t>
            </a:r>
          </a:p>
          <a:p>
            <a:pPr>
              <a:buClr>
                <a:srgbClr val="FFFFFF"/>
              </a:buClr>
              <a:buFont typeface="Wingdings,Sans-Serif" panose="05000000000000000000" pitchFamily="2" charset="2"/>
              <a:buChar char="Ø"/>
            </a:pPr>
            <a:r>
              <a:rPr lang="en-US" dirty="0" err="1">
                <a:solidFill>
                  <a:srgbClr val="FFFFFF"/>
                </a:solidFill>
                <a:cs typeface="Segoe UI"/>
              </a:rPr>
              <a:t>Algemene</a:t>
            </a:r>
            <a:r>
              <a:rPr lang="en-US" dirty="0">
                <a:solidFill>
                  <a:srgbClr val="FFFFFF"/>
                </a:solidFill>
                <a:cs typeface="Segoe UI"/>
              </a:rPr>
              <a:t> Leden </a:t>
            </a:r>
            <a:r>
              <a:rPr lang="en-US" dirty="0" err="1">
                <a:solidFill>
                  <a:srgbClr val="FFFFFF"/>
                </a:solidFill>
                <a:cs typeface="Segoe UI"/>
              </a:rPr>
              <a:t>Vergaderingen</a:t>
            </a:r>
            <a:endParaRPr lang="en-US" dirty="0">
              <a:solidFill>
                <a:srgbClr val="FFFFFF"/>
              </a:solidFill>
              <a:cs typeface="Segoe UI"/>
            </a:endParaRPr>
          </a:p>
          <a:p>
            <a:pPr>
              <a:buClr>
                <a:srgbClr val="FFFFFF"/>
              </a:buClr>
              <a:buFont typeface="Wingdings,Sans-Serif" panose="05000000000000000000" pitchFamily="2" charset="2"/>
              <a:buChar char="Ø"/>
            </a:pPr>
            <a:r>
              <a:rPr lang="en-US" dirty="0">
                <a:solidFill>
                  <a:srgbClr val="FFFFFF"/>
                </a:solidFill>
                <a:cs typeface="Segoe UI"/>
              </a:rPr>
              <a:t>Training / Workshop CCJ</a:t>
            </a:r>
          </a:p>
          <a:p>
            <a:pPr>
              <a:buClr>
                <a:srgbClr val="FFFFFF"/>
              </a:buClr>
              <a:buFont typeface="Wingdings,Sans-Serif" panose="05000000000000000000" pitchFamily="2" charset="2"/>
              <a:buChar char="Ø"/>
            </a:pPr>
            <a:r>
              <a:rPr lang="en-US" dirty="0" err="1">
                <a:solidFill>
                  <a:srgbClr val="FFFFFF"/>
                </a:solidFill>
                <a:cs typeface="Segoe UI"/>
              </a:rPr>
              <a:t>Verkiezing</a:t>
            </a:r>
            <a:r>
              <a:rPr lang="en-US" dirty="0">
                <a:solidFill>
                  <a:srgbClr val="FFFFFF"/>
                </a:solidFill>
                <a:cs typeface="Segoe UI"/>
              </a:rPr>
              <a:t> Advocaten </a:t>
            </a:r>
            <a:r>
              <a:rPr lang="en-US" dirty="0" err="1">
                <a:solidFill>
                  <a:srgbClr val="FFFFFF"/>
                </a:solidFill>
                <a:cs typeface="Segoe UI"/>
              </a:rPr>
              <a:t>Tucht</a:t>
            </a:r>
            <a:r>
              <a:rPr lang="en-US" dirty="0">
                <a:solidFill>
                  <a:srgbClr val="FFFFFF"/>
                </a:solidFill>
                <a:cs typeface="Segoe UI"/>
              </a:rPr>
              <a:t> College</a:t>
            </a:r>
          </a:p>
          <a:p>
            <a:pPr>
              <a:buClr>
                <a:srgbClr val="FFFFFF"/>
              </a:buClr>
              <a:buFont typeface="Wingdings,Sans-Serif" panose="05000000000000000000" pitchFamily="2" charset="2"/>
              <a:buChar char="Ø"/>
            </a:pPr>
            <a:r>
              <a:rPr lang="en-US" dirty="0">
                <a:solidFill>
                  <a:srgbClr val="FFFFFF"/>
                </a:solidFill>
                <a:cs typeface="Segoe UI"/>
              </a:rPr>
              <a:t>Symposium </a:t>
            </a:r>
            <a:r>
              <a:rPr lang="en-US" dirty="0" err="1">
                <a:solidFill>
                  <a:srgbClr val="FFFFFF"/>
                </a:solidFill>
                <a:cs typeface="Segoe UI"/>
              </a:rPr>
              <a:t>Advocatenopleiding</a:t>
            </a:r>
            <a:endParaRPr lang="en-US" dirty="0">
              <a:solidFill>
                <a:srgbClr val="FFFFFF"/>
              </a:solidFill>
              <a:cs typeface="Segoe UI"/>
            </a:endParaRPr>
          </a:p>
          <a:p>
            <a:pPr>
              <a:buClr>
                <a:srgbClr val="FFFFFF"/>
              </a:buClr>
              <a:buFont typeface="Wingdings" panose="05000000000000000000" pitchFamily="2" charset="2"/>
              <a:buChar char="Ø"/>
            </a:pPr>
            <a:r>
              <a:rPr lang="en-US" dirty="0" err="1">
                <a:solidFill>
                  <a:srgbClr val="FFFFFF"/>
                </a:solidFill>
                <a:cs typeface="Segoe UI"/>
              </a:rPr>
              <a:t>Eindejaars</a:t>
            </a:r>
            <a:r>
              <a:rPr lang="en-US" dirty="0">
                <a:solidFill>
                  <a:srgbClr val="FFFFFF"/>
                </a:solidFill>
                <a:cs typeface="Segoe UI"/>
              </a:rPr>
              <a:t> event 2025</a:t>
            </a:r>
          </a:p>
          <a:p>
            <a:pPr>
              <a:buClr>
                <a:srgbClr val="FFFFFF"/>
              </a:buClr>
              <a:buFont typeface="Wingdings" panose="05000000000000000000" pitchFamily="2" charset="2"/>
              <a:buChar char="Ø"/>
            </a:pPr>
            <a:r>
              <a:rPr lang="en-US" dirty="0">
                <a:solidFill>
                  <a:srgbClr val="FFFFFF"/>
                </a:solidFill>
                <a:cs typeface="Segoe UI"/>
              </a:rPr>
              <a:t>Symposium Ere-regels advocaten</a:t>
            </a:r>
          </a:p>
          <a:p>
            <a:pPr marL="0" indent="0">
              <a:buNone/>
            </a:pPr>
            <a:endParaRPr lang="en-US" dirty="0">
              <a:solidFill>
                <a:srgbClr val="FFFFFF"/>
              </a:solidFill>
              <a:cs typeface="Segoe UI"/>
            </a:endParaRPr>
          </a:p>
          <a:p>
            <a:pPr>
              <a:buClr>
                <a:srgbClr val="FFFFFF"/>
              </a:buClr>
              <a:buChar char="Ø"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3957819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SOVA STATISTIEKEN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3600" dirty="0"/>
              <a:t>KLACHTENSTATISTIEKEN 2024-2025</a:t>
            </a:r>
            <a:endParaRPr lang="nl-NL" dirty="0"/>
          </a:p>
          <a:p>
            <a:pPr>
              <a:buClr>
                <a:srgbClr val="FFFFFF"/>
              </a:buClr>
              <a:buFont typeface="Wingdings" panose="05000000000000000000" pitchFamily="2" charset="2"/>
              <a:buChar char="Ø"/>
            </a:pPr>
            <a:r>
              <a:rPr lang="en-US" sz="3600" dirty="0"/>
              <a:t>STATISTIEKEN AUGUSTUS 2024-2025</a:t>
            </a:r>
            <a:endParaRPr lang="nl-NL" dirty="0"/>
          </a:p>
          <a:p>
            <a:pPr>
              <a:buFont typeface="Wingdings" panose="05000000000000000000" pitchFamily="2" charset="2"/>
              <a:buChar char="Ø"/>
            </a:pPr>
            <a:endParaRPr lang="en-US" sz="36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1109B89-E7F3-6B0F-960E-A539E0B58A0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4591" y="5718717"/>
            <a:ext cx="1779409" cy="717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9931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KLACHTEN STATISTIEKEN </a:t>
            </a:r>
            <a:r>
              <a:rPr lang="en-US" dirty="0" err="1"/>
              <a:t>oktober</a:t>
            </a:r>
            <a:r>
              <a:rPr lang="en-US" dirty="0"/>
              <a:t> 2024-augustus 2025</a:t>
            </a:r>
            <a:endParaRPr lang="nl-N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2919" y="2063932"/>
            <a:ext cx="9784080" cy="4206240"/>
          </a:xfrm>
        </p:spPr>
        <p:txBody>
          <a:bodyPr/>
          <a:lstStyle/>
          <a:p>
            <a:endParaRPr lang="en-US"/>
          </a:p>
          <a:p>
            <a:endParaRPr lang="en-US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240811"/>
              </p:ext>
            </p:extLst>
          </p:nvPr>
        </p:nvGraphicFramePr>
        <p:xfrm>
          <a:off x="1348945" y="2430162"/>
          <a:ext cx="9366069" cy="416015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193527">
                  <a:extLst>
                    <a:ext uri="{9D8B030D-6E8A-4147-A177-3AD203B41FA5}">
                      <a16:colId xmlns:a16="http://schemas.microsoft.com/office/drawing/2014/main" val="3243908609"/>
                    </a:ext>
                  </a:extLst>
                </a:gridCol>
                <a:gridCol w="2172542">
                  <a:extLst>
                    <a:ext uri="{9D8B030D-6E8A-4147-A177-3AD203B41FA5}">
                      <a16:colId xmlns:a16="http://schemas.microsoft.com/office/drawing/2014/main" val="1267578230"/>
                    </a:ext>
                  </a:extLst>
                </a:gridCol>
              </a:tblGrid>
              <a:tr h="69850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900" dirty="0" err="1">
                          <a:effectLst/>
                        </a:rPr>
                        <a:t>Klachten</a:t>
                      </a:r>
                      <a:r>
                        <a:rPr lang="en-US" sz="2900" dirty="0">
                          <a:effectLst/>
                        </a:rPr>
                        <a:t> </a:t>
                      </a:r>
                      <a:r>
                        <a:rPr lang="en-US" sz="2900" dirty="0" err="1">
                          <a:effectLst/>
                        </a:rPr>
                        <a:t>binnengekomen</a:t>
                      </a:r>
                      <a:endParaRPr lang="nl-NL" sz="2900" dirty="0" err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900" dirty="0">
                          <a:effectLst/>
                        </a:rPr>
                        <a:t>25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76016963"/>
                  </a:ext>
                </a:extLst>
              </a:tr>
              <a:tr h="104739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900" dirty="0" err="1">
                          <a:effectLst/>
                        </a:rPr>
                        <a:t>Formaliteiten</a:t>
                      </a:r>
                      <a:r>
                        <a:rPr lang="en-US" sz="2900" dirty="0">
                          <a:effectLst/>
                        </a:rPr>
                        <a:t> </a:t>
                      </a:r>
                      <a:r>
                        <a:rPr lang="en-US" sz="2900" dirty="0" err="1">
                          <a:effectLst/>
                        </a:rPr>
                        <a:t>toetsing</a:t>
                      </a:r>
                      <a:r>
                        <a:rPr lang="en-US" sz="2900" dirty="0">
                          <a:effectLst/>
                        </a:rPr>
                        <a:t> (</a:t>
                      </a:r>
                      <a:r>
                        <a:rPr lang="en-US" sz="2900" dirty="0" err="1">
                          <a:effectLst/>
                        </a:rPr>
                        <a:t>woonplaats</a:t>
                      </a:r>
                      <a:r>
                        <a:rPr lang="en-US" sz="2900" dirty="0">
                          <a:effectLst/>
                        </a:rPr>
                        <a:t>, </a:t>
                      </a:r>
                      <a:r>
                        <a:rPr lang="en-US" sz="2900" dirty="0" err="1">
                          <a:effectLst/>
                        </a:rPr>
                        <a:t>volledige</a:t>
                      </a:r>
                      <a:r>
                        <a:rPr lang="en-US" sz="2900" dirty="0">
                          <a:effectLst/>
                        </a:rPr>
                        <a:t> </a:t>
                      </a:r>
                      <a:r>
                        <a:rPr lang="en-US" sz="2900" dirty="0" err="1">
                          <a:effectLst/>
                        </a:rPr>
                        <a:t>voornamen</a:t>
                      </a:r>
                      <a:r>
                        <a:rPr lang="en-US" sz="2900" dirty="0">
                          <a:effectLst/>
                        </a:rPr>
                        <a:t> etc.)</a:t>
                      </a:r>
                      <a:endParaRPr lang="nl-NL" sz="2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900" dirty="0">
                          <a:effectLst/>
                          <a:latin typeface="+mn-lt"/>
                          <a:ea typeface="+mn-ea"/>
                          <a:cs typeface="+mn-cs"/>
                        </a:rPr>
                        <a:t>25</a:t>
                      </a:r>
                    </a:p>
                    <a:p>
                      <a:pPr marL="0" marR="0" lv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2900"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40460470"/>
                  </a:ext>
                </a:extLst>
              </a:tr>
              <a:tr h="60356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2900" dirty="0">
                          <a:effectLst/>
                        </a:rPr>
                        <a:t>Behandeling Deken of aangewezen lid</a:t>
                      </a:r>
                      <a:endParaRPr lang="nl-NL" sz="2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2900" dirty="0">
                          <a:solidFill>
                            <a:schemeClr val="bg1"/>
                          </a:solidFill>
                          <a:effectLst/>
                        </a:rPr>
                        <a:t>22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60388323"/>
                  </a:ext>
                </a:extLst>
              </a:tr>
              <a:tr h="60356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90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Schikking</a:t>
                      </a:r>
                      <a:endParaRPr lang="nl-NL" sz="2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9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81287293"/>
                  </a:ext>
                </a:extLst>
              </a:tr>
              <a:tr h="60356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900" dirty="0" err="1">
                          <a:effectLst/>
                        </a:rPr>
                        <a:t>Doorgestuurd</a:t>
                      </a:r>
                      <a:r>
                        <a:rPr lang="en-US" sz="2900" dirty="0">
                          <a:effectLst/>
                        </a:rPr>
                        <a:t> </a:t>
                      </a:r>
                      <a:r>
                        <a:rPr lang="en-US" sz="2900" dirty="0" err="1">
                          <a:effectLst/>
                        </a:rPr>
                        <a:t>Advocaten</a:t>
                      </a:r>
                      <a:r>
                        <a:rPr lang="en-US" sz="2900" dirty="0">
                          <a:effectLst/>
                        </a:rPr>
                        <a:t> </a:t>
                      </a:r>
                      <a:r>
                        <a:rPr lang="en-US" sz="2900" dirty="0" err="1">
                          <a:effectLst/>
                        </a:rPr>
                        <a:t>Tuchtcollege</a:t>
                      </a:r>
                      <a:endParaRPr lang="nl-NL" sz="2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9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6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85680798"/>
                  </a:ext>
                </a:extLst>
              </a:tr>
              <a:tr h="603565">
                <a:tc>
                  <a:txBody>
                    <a:bodyPr/>
                    <a:lstStyle/>
                    <a:p>
                      <a:pPr marL="0" lvl="0" indent="0" algn="l" defTabSz="9144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/>
                      </a:pPr>
                      <a:r>
                        <a:rPr lang="en-US" sz="2900" err="1">
                          <a:effectLst/>
                        </a:rPr>
                        <a:t>Ingetrokken</a:t>
                      </a:r>
                      <a:endParaRPr lang="en-US" sz="2900" dirty="0" err="1"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lv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9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28270913"/>
                  </a:ext>
                </a:extLst>
              </a:tr>
            </a:tbl>
          </a:graphicData>
        </a:graphic>
      </p:graphicFrame>
      <p:pic>
        <p:nvPicPr>
          <p:cNvPr id="5" name="Picture 4">
            <a:extLst>
              <a:ext uri="{FF2B5EF4-FFF2-40B4-BE49-F238E27FC236}">
                <a16:creationId xmlns:a16="http://schemas.microsoft.com/office/drawing/2014/main" id="{C7A28D0F-C33A-D407-0CF2-513ABA8F593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90311" y="5911198"/>
            <a:ext cx="1779409" cy="717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52752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Statistieken</a:t>
            </a:r>
            <a:r>
              <a:rPr lang="en-US" dirty="0"/>
              <a:t> </a:t>
            </a:r>
            <a:r>
              <a:rPr lang="en-US" dirty="0" err="1"/>
              <a:t>advocaten</a:t>
            </a:r>
            <a:r>
              <a:rPr lang="en-US" dirty="0"/>
              <a:t> 2024-2025</a:t>
            </a:r>
            <a:endParaRPr lang="nl-N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nl-NL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2913513"/>
              </p:ext>
            </p:extLst>
          </p:nvPr>
        </p:nvGraphicFramePr>
        <p:xfrm>
          <a:off x="1632852" y="2455818"/>
          <a:ext cx="8373296" cy="40588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86648">
                  <a:extLst>
                    <a:ext uri="{9D8B030D-6E8A-4147-A177-3AD203B41FA5}">
                      <a16:colId xmlns:a16="http://schemas.microsoft.com/office/drawing/2014/main" val="1276395002"/>
                    </a:ext>
                  </a:extLst>
                </a:gridCol>
                <a:gridCol w="4186648">
                  <a:extLst>
                    <a:ext uri="{9D8B030D-6E8A-4147-A177-3AD203B41FA5}">
                      <a16:colId xmlns:a16="http://schemas.microsoft.com/office/drawing/2014/main" val="1669019835"/>
                    </a:ext>
                  </a:extLst>
                </a:gridCol>
              </a:tblGrid>
              <a:tr h="1014719">
                <a:tc>
                  <a:txBody>
                    <a:bodyPr/>
                    <a:lstStyle/>
                    <a:p>
                      <a:r>
                        <a:rPr lang="en-US" dirty="0"/>
                        <a:t>Aantal </a:t>
                      </a:r>
                      <a:r>
                        <a:rPr lang="en-US" dirty="0" err="1"/>
                        <a:t>toegelaten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advocaten</a:t>
                      </a:r>
                      <a:r>
                        <a:rPr lang="en-US" dirty="0"/>
                        <a:t> in 2024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05512492"/>
                  </a:ext>
                </a:extLst>
              </a:tr>
              <a:tr h="1014719">
                <a:tc>
                  <a:txBody>
                    <a:bodyPr/>
                    <a:lstStyle/>
                    <a:p>
                      <a:r>
                        <a:rPr lang="en-US" dirty="0"/>
                        <a:t>Aantal </a:t>
                      </a:r>
                      <a:r>
                        <a:rPr lang="en-US" dirty="0" err="1"/>
                        <a:t>toegelaten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advocaten</a:t>
                      </a:r>
                      <a:r>
                        <a:rPr lang="en-US" dirty="0"/>
                        <a:t> in 2025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94056686"/>
                  </a:ext>
                </a:extLst>
              </a:tr>
              <a:tr h="1014719">
                <a:tc>
                  <a:txBody>
                    <a:bodyPr/>
                    <a:lstStyle/>
                    <a:p>
                      <a:r>
                        <a:rPr lang="en-US" dirty="0" err="1"/>
                        <a:t>Overleden</a:t>
                      </a:r>
                      <a:r>
                        <a:rPr lang="en-US" dirty="0"/>
                        <a:t> (oud) advocaten in 2024 </a:t>
                      </a:r>
                      <a:r>
                        <a:rPr lang="en-US" dirty="0" err="1"/>
                        <a:t>en</a:t>
                      </a:r>
                      <a:r>
                        <a:rPr lang="en-US" dirty="0"/>
                        <a:t> 2025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89827307"/>
                  </a:ext>
                </a:extLst>
              </a:tr>
              <a:tr h="1014719">
                <a:tc>
                  <a:txBody>
                    <a:bodyPr/>
                    <a:lstStyle/>
                    <a:p>
                      <a:r>
                        <a:rPr lang="nl-NL" dirty="0"/>
                        <a:t>Geschrapt van het tableau (al dan niet op eigen verzoek)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2463313"/>
                  </a:ext>
                </a:extLst>
              </a:tr>
            </a:tbl>
          </a:graphicData>
        </a:graphic>
      </p:graphicFrame>
      <p:pic>
        <p:nvPicPr>
          <p:cNvPr id="6" name="Picture 5">
            <a:extLst>
              <a:ext uri="{FF2B5EF4-FFF2-40B4-BE49-F238E27FC236}">
                <a16:creationId xmlns:a16="http://schemas.microsoft.com/office/drawing/2014/main" id="{8B029A8D-E138-88EF-E5FF-72E73ACA18D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4591" y="5718717"/>
            <a:ext cx="1779409" cy="717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557270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anded">
  <a:themeElements>
    <a:clrScheme name="Blue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Banded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nded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120000"/>
                <a:lumMod val="107000"/>
              </a:schemeClr>
            </a:gs>
            <a:gs pos="50000">
              <a:schemeClr val="phClr">
                <a:tint val="70000"/>
                <a:satMod val="124000"/>
                <a:lumMod val="103000"/>
              </a:schemeClr>
            </a:gs>
            <a:gs pos="100000">
              <a:schemeClr val="phClr">
                <a:tint val="85000"/>
                <a:satMod val="12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5000"/>
                <a:shade val="98000"/>
                <a:satMod val="110000"/>
                <a:lumMod val="103000"/>
              </a:schemeClr>
            </a:gs>
            <a:gs pos="50000">
              <a:schemeClr val="phClr">
                <a:shade val="85000"/>
                <a:satMod val="105000"/>
                <a:lumMod val="100000"/>
              </a:schemeClr>
            </a:gs>
            <a:gs pos="100000">
              <a:schemeClr val="phClr">
                <a:shade val="60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875" dir="5400000" algn="ctr" rotWithShape="0">
              <a:srgbClr val="000000">
                <a:alpha val="68000"/>
              </a:srgbClr>
            </a:outerShdw>
          </a:effectLst>
        </a:effectStyle>
        <a:effectStyle>
          <a:effectLst>
            <a:outerShdw blurRad="88900" dist="2794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/>
              <a:schemeClr val="phClr">
                <a:shade val="91000"/>
                <a:satMod val="105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nded" id="{98DFF888-2449-4D28-977C-6306C017633E}" vid="{B7CF026C-957E-4F4E-893C-D02C23AB631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TM03090430[[fn=Banded]]</Template>
  <TotalTime>66</TotalTime>
  <Words>324</Words>
  <Application>Microsoft Office PowerPoint</Application>
  <PresentationFormat>Widescreen</PresentationFormat>
  <Paragraphs>97</Paragraphs>
  <Slides>15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Calibri</vt:lpstr>
      <vt:lpstr>Corbel</vt:lpstr>
      <vt:lpstr>Segoe UI</vt:lpstr>
      <vt:lpstr>Wingdings</vt:lpstr>
      <vt:lpstr>Wingdings,Sans-Serif</vt:lpstr>
      <vt:lpstr>Banded</vt:lpstr>
      <vt:lpstr>Opening zittingsjaar 2024-2025</vt:lpstr>
      <vt:lpstr>OVERZICHT presentatie</vt:lpstr>
      <vt:lpstr>ACTIVITEITEN 2024 - 2025</vt:lpstr>
      <vt:lpstr> Advocatenopleiding </vt:lpstr>
      <vt:lpstr>VERSCHILLENDE WERKGROEPEN/ commissies</vt:lpstr>
      <vt:lpstr>BLIK OP DE TOEKOMST</vt:lpstr>
      <vt:lpstr>SOVA STATISTIEKEN</vt:lpstr>
      <vt:lpstr>KLACHTEN STATISTIEKEN oktober 2024-augustus 2025</vt:lpstr>
      <vt:lpstr>Statistieken advocaten 2024-2025</vt:lpstr>
      <vt:lpstr>Leeftijd in percentage uitgedrukt van degenen die dat hebben ingevuld</vt:lpstr>
      <vt:lpstr>Verdeling naar geslacht</vt:lpstr>
      <vt:lpstr>VERDELING NAAR CIVIEL – EN STRAFRECHT</vt:lpstr>
      <vt:lpstr>kantoorgrootte</vt:lpstr>
      <vt:lpstr>Kosteloze bijstand</vt:lpstr>
      <vt:lpstr>Aantal cursussen gevolgd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ALGEMENE LEDEN VERGADERING</dc:title>
  <dc:creator>Francyn Djajadi</dc:creator>
  <cp:lastModifiedBy>Vision Legalis</cp:lastModifiedBy>
  <cp:revision>293</cp:revision>
  <dcterms:created xsi:type="dcterms:W3CDTF">2022-07-07T12:48:02Z</dcterms:created>
  <dcterms:modified xsi:type="dcterms:W3CDTF">2025-10-03T12:29:36Z</dcterms:modified>
</cp:coreProperties>
</file>